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3" r:id="rId1"/>
  </p:sldMasterIdLst>
  <p:notesMasterIdLst>
    <p:notesMasterId r:id="rId44"/>
  </p:notesMasterIdLst>
  <p:sldIdLst>
    <p:sldId id="331" r:id="rId2"/>
    <p:sldId id="321" r:id="rId3"/>
    <p:sldId id="308" r:id="rId4"/>
    <p:sldId id="309" r:id="rId5"/>
    <p:sldId id="310" r:id="rId6"/>
    <p:sldId id="314" r:id="rId7"/>
    <p:sldId id="315" r:id="rId8"/>
    <p:sldId id="316" r:id="rId9"/>
    <p:sldId id="317" r:id="rId10"/>
    <p:sldId id="318" r:id="rId11"/>
    <p:sldId id="319" r:id="rId12"/>
    <p:sldId id="320" r:id="rId13"/>
    <p:sldId id="312" r:id="rId14"/>
    <p:sldId id="313" r:id="rId15"/>
    <p:sldId id="332" r:id="rId16"/>
    <p:sldId id="262" r:id="rId17"/>
    <p:sldId id="263" r:id="rId18"/>
    <p:sldId id="264" r:id="rId19"/>
    <p:sldId id="265" r:id="rId20"/>
    <p:sldId id="322" r:id="rId21"/>
    <p:sldId id="275" r:id="rId22"/>
    <p:sldId id="335" r:id="rId23"/>
    <p:sldId id="277" r:id="rId24"/>
    <p:sldId id="280" r:id="rId25"/>
    <p:sldId id="279" r:id="rId26"/>
    <p:sldId id="324" r:id="rId27"/>
    <p:sldId id="326" r:id="rId28"/>
    <p:sldId id="327" r:id="rId29"/>
    <p:sldId id="328" r:id="rId30"/>
    <p:sldId id="281" r:id="rId31"/>
    <p:sldId id="333" r:id="rId32"/>
    <p:sldId id="283" r:id="rId33"/>
    <p:sldId id="284" r:id="rId34"/>
    <p:sldId id="286" r:id="rId35"/>
    <p:sldId id="287" r:id="rId36"/>
    <p:sldId id="288" r:id="rId37"/>
    <p:sldId id="285" r:id="rId38"/>
    <p:sldId id="334" r:id="rId39"/>
    <p:sldId id="290" r:id="rId40"/>
    <p:sldId id="303" r:id="rId41"/>
    <p:sldId id="291" r:id="rId42"/>
    <p:sldId id="293" r:id="rId43"/>
  </p:sldIdLst>
  <p:sldSz cx="9144000" cy="6858000" type="screen4x3"/>
  <p:notesSz cx="6858000" cy="914400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4380"/>
    <p:restoredTop sz="94660"/>
  </p:normalViewPr>
  <p:slideViewPr>
    <p:cSldViewPr>
      <p:cViewPr varScale="1">
        <p:scale>
          <a:sx n="62" d="100"/>
          <a:sy n="62" d="100"/>
        </p:scale>
        <p:origin x="-150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7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he-IL"/>
          </a:p>
        </p:txBody>
      </p:sp>
      <p:sp>
        <p:nvSpPr>
          <p:cNvPr id="3" name="מציין מיקום של תאריך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994FC52-3D81-4142-B6E1-D1491999AABF}" type="datetimeFigureOut">
              <a:rPr lang="he-IL" smtClean="0"/>
              <a:pPr/>
              <a:t>ד'/אייר/תש"פ</a:t>
            </a:fld>
            <a:endParaRPr lang="he-IL"/>
          </a:p>
        </p:txBody>
      </p:sp>
      <p:sp>
        <p:nvSpPr>
          <p:cNvPr id="4" name="מציין מיקום של תמונת שקופית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he-IL"/>
          </a:p>
        </p:txBody>
      </p:sp>
      <p:sp>
        <p:nvSpPr>
          <p:cNvPr id="5" name="מציין מיקום של הערו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6" name="מציין מיקום של כותרת תחתונה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he-IL"/>
          </a:p>
        </p:txBody>
      </p:sp>
      <p:sp>
        <p:nvSpPr>
          <p:cNvPr id="7" name="מציין מיקום של מספר שקופית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08BC1CB-8EAA-4B2C-B597-15194627C7F7}" type="slidenum">
              <a:rPr lang="he-IL" smtClean="0"/>
              <a:pPr/>
              <a:t>‹#›</a:t>
            </a:fld>
            <a:endParaRPr lang="he-IL"/>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normAutofit/>
          </a:bodyPr>
          <a:lstStyle/>
          <a:p>
            <a:endParaRPr lang="he-IL" dirty="0"/>
          </a:p>
        </p:txBody>
      </p:sp>
      <p:sp>
        <p:nvSpPr>
          <p:cNvPr id="4" name="מציין מיקום של מספר שקופית 3"/>
          <p:cNvSpPr>
            <a:spLocks noGrp="1"/>
          </p:cNvSpPr>
          <p:nvPr>
            <p:ph type="sldNum" sz="quarter" idx="10"/>
          </p:nvPr>
        </p:nvSpPr>
        <p:spPr/>
        <p:txBody>
          <a:bodyPr/>
          <a:lstStyle/>
          <a:p>
            <a:fld id="{C08BC1CB-8EAA-4B2C-B597-15194627C7F7}" type="slidenum">
              <a:rPr lang="he-IL" smtClean="0"/>
              <a:pPr/>
              <a:t>21</a:t>
            </a:fld>
            <a:endParaRPr lang="he-I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miter lim="800000"/>
            <a:headEnd/>
            <a:tailEnd/>
          </a:ln>
        </p:spPr>
        <p:txBody>
          <a:bodyPr/>
          <a:lstStyle/>
          <a:p>
            <a:fld id="{87F63A8D-1021-4C4B-AF4B-27AC5DFCF8B4}" type="slidenum">
              <a:rPr lang="he-IL" smtClean="0"/>
              <a:pPr/>
              <a:t>24</a:t>
            </a:fld>
            <a:endParaRPr lang="en-US" smtClean="0"/>
          </a:p>
        </p:txBody>
      </p:sp>
      <p:sp>
        <p:nvSpPr>
          <p:cNvPr id="44035" name="מציין מיקום של תמונת שקופית 1"/>
          <p:cNvSpPr>
            <a:spLocks noGrp="1" noRot="1" noChangeAspect="1" noTextEdit="1"/>
          </p:cNvSpPr>
          <p:nvPr>
            <p:ph type="sldImg"/>
          </p:nvPr>
        </p:nvSpPr>
        <p:spPr>
          <a:ln/>
        </p:spPr>
      </p:sp>
      <p:sp>
        <p:nvSpPr>
          <p:cNvPr id="44036" name="מציין מיקום של הערות 2"/>
          <p:cNvSpPr>
            <a:spLocks noGrp="1"/>
          </p:cNvSpPr>
          <p:nvPr>
            <p:ph type="body" idx="1"/>
          </p:nvPr>
        </p:nvSpPr>
        <p:spPr>
          <a:noFill/>
        </p:spPr>
        <p:txBody>
          <a:bodyPr/>
          <a:lstStyle/>
          <a:p>
            <a:pPr eaLnBrk="1" hangingPunct="1">
              <a:spcBef>
                <a:spcPct val="0"/>
              </a:spcBef>
            </a:pPr>
            <a:endParaRPr lang="he-IL" smtClean="0"/>
          </a:p>
        </p:txBody>
      </p:sp>
      <p:sp>
        <p:nvSpPr>
          <p:cNvPr id="44037" name="מציין מיקום של מספר שקופית 3"/>
          <p:cNvSpPr txBox="1">
            <a:spLocks noGrp="1"/>
          </p:cNvSpPr>
          <p:nvPr/>
        </p:nvSpPr>
        <p:spPr bwMode="auto">
          <a:xfrm>
            <a:off x="1588" y="8685213"/>
            <a:ext cx="2971800" cy="457200"/>
          </a:xfrm>
          <a:prstGeom prst="rect">
            <a:avLst/>
          </a:prstGeom>
          <a:noFill/>
          <a:ln w="9525">
            <a:noFill/>
            <a:miter lim="800000"/>
            <a:headEnd/>
            <a:tailEnd/>
          </a:ln>
        </p:spPr>
        <p:txBody>
          <a:bodyPr anchor="b"/>
          <a:lstStyle/>
          <a:p>
            <a:pPr algn="l"/>
            <a:fld id="{98F93241-6C04-4835-B936-516F514C7A8D}" type="slidenum">
              <a:rPr lang="he-IL" sz="1200">
                <a:latin typeface="Calibri" pitchFamily="34" charset="0"/>
              </a:rPr>
              <a:pPr algn="l"/>
              <a:t>24</a:t>
            </a:fld>
            <a:endParaRPr lang="he-IL"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miter lim="800000"/>
            <a:headEnd/>
            <a:tailEnd/>
          </a:ln>
        </p:spPr>
        <p:txBody>
          <a:bodyPr/>
          <a:lstStyle/>
          <a:p>
            <a:fld id="{751C201F-5DC8-4F17-BF22-8010E21433CE}" type="slidenum">
              <a:rPr lang="he-IL" smtClean="0"/>
              <a:pPr/>
              <a:t>32</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he-IL" smtClean="0"/>
              <a:t>הזדמנות זו הייתה פיתוי שחברי התנועה לא היו מסוגלים לעמוד בפניו.</a:t>
            </a: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miter lim="800000"/>
            <a:headEnd/>
            <a:tailEnd/>
          </a:ln>
        </p:spPr>
        <p:txBody>
          <a:bodyPr/>
          <a:lstStyle/>
          <a:p>
            <a:fld id="{73E59035-BEB8-4AF7-A051-424DB75D0AEF}" type="slidenum">
              <a:rPr lang="he-IL" smtClean="0"/>
              <a:pPr/>
              <a:t>37</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r>
              <a:rPr lang="he-IL" smtClean="0"/>
              <a:t>לקראת סוף החלק הראשון של התקופה הנדונה, התפוררו מחצית מהקבוצות החדשות, שעלו באותה תנופה, והקה"ד נותר עם תשע נקודות</a:t>
            </a:r>
          </a:p>
          <a:p>
            <a:pPr eaLnBrk="1" hangingPunct="1"/>
            <a:r>
              <a:rPr lang="he-IL" smtClean="0"/>
              <a:t>בחלקה השני של תקופת המעבר, משהתבררו לתנועת הקה"ד ממדי הנפילה ותוצאות החיפזון, שבה למדיניותה המסורתית הזהירה, השקיעה את כל משאביה הדלים בייצוב הקיים ודחתה הזדמנויות מפתות להתרחבות</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שקופית כותרת">
    <p:spTree>
      <p:nvGrpSpPr>
        <p:cNvPr id="1" name=""/>
        <p:cNvGrpSpPr/>
        <p:nvPr/>
      </p:nvGrpSpPr>
      <p:grpSpPr>
        <a:xfrm>
          <a:off x="0" y="0"/>
          <a:ext cx="0" cy="0"/>
          <a:chOff x="0" y="0"/>
          <a:chExt cx="0" cy="0"/>
        </a:xfrm>
      </p:grpSpPr>
      <p:sp>
        <p:nvSpPr>
          <p:cNvPr id="7" name="מחבר ישר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כותרת 28"/>
          <p:cNvSpPr>
            <a:spLocks noGrp="1"/>
          </p:cNvSpPr>
          <p:nvPr>
            <p:ph type="ctrTitle"/>
          </p:nvPr>
        </p:nvSpPr>
        <p:spPr>
          <a:xfrm>
            <a:off x="381000" y="4853411"/>
            <a:ext cx="8458200" cy="1222375"/>
          </a:xfrm>
        </p:spPr>
        <p:txBody>
          <a:bodyPr anchor="t"/>
          <a:lstStyle/>
          <a:p>
            <a:r>
              <a:rPr kumimoji="0" lang="he-IL" smtClean="0"/>
              <a:t>לחץ כדי לערוך סגנון כותרת של תבנית בסיס</a:t>
            </a:r>
            <a:endParaRPr kumimoji="0" lang="en-US"/>
          </a:p>
        </p:txBody>
      </p:sp>
      <p:sp>
        <p:nvSpPr>
          <p:cNvPr id="9" name="כותרת משנה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he-IL" smtClean="0"/>
              <a:t>לחץ כדי לערוך סגנון כותרת משנה של תבנית בסיס</a:t>
            </a:r>
            <a:endParaRPr kumimoji="0" lang="en-US"/>
          </a:p>
        </p:txBody>
      </p:sp>
      <p:sp>
        <p:nvSpPr>
          <p:cNvPr id="16" name="מציין מיקום של תאריך 15"/>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2" name="מציין מיקום של כותרת תחתונה 1"/>
          <p:cNvSpPr>
            <a:spLocks noGrp="1"/>
          </p:cNvSpPr>
          <p:nvPr>
            <p:ph type="ftr" sz="quarter" idx="11"/>
          </p:nvPr>
        </p:nvSpPr>
        <p:spPr/>
        <p:txBody>
          <a:bodyPr/>
          <a:lstStyle/>
          <a:p>
            <a:endParaRPr lang="he-IL"/>
          </a:p>
        </p:txBody>
      </p:sp>
      <p:sp>
        <p:nvSpPr>
          <p:cNvPr id="15" name="מציין מיקום של מספר שקופית 14"/>
          <p:cNvSpPr>
            <a:spLocks noGrp="1"/>
          </p:cNvSpPr>
          <p:nvPr>
            <p:ph type="sldNum" sz="quarter" idx="12"/>
          </p:nvPr>
        </p:nvSpPr>
        <p:spPr>
          <a:xfrm>
            <a:off x="8229600" y="6473952"/>
            <a:ext cx="758952" cy="246888"/>
          </a:xfrm>
        </p:spPr>
        <p:txBody>
          <a:bodyPr/>
          <a:lstStyle/>
          <a:p>
            <a:fld id="{FDB4BD34-464A-4528-9079-57A87D30C5EE}" type="slidenum">
              <a:rPr lang="he-IL" smtClean="0"/>
              <a:pPr/>
              <a:t>‹#›</a:t>
            </a:fld>
            <a:endParaRPr lang="he-I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kumimoji="0" lang="he-IL" smtClean="0"/>
              <a:t>לחץ כדי לערוך סגנון כותרת של תבנית בסיס</a:t>
            </a:r>
            <a:endParaRPr kumimoji="0" lang="en-US"/>
          </a:p>
        </p:txBody>
      </p:sp>
      <p:sp>
        <p:nvSpPr>
          <p:cNvPr id="3" name="מציין מיקום של טקסט אנכי 2"/>
          <p:cNvSpPr>
            <a:spLocks noGrp="1"/>
          </p:cNvSpPr>
          <p:nvPr>
            <p:ph type="body" orient="vert" idx="1"/>
          </p:nvPr>
        </p:nvSpPr>
        <p:spPr/>
        <p:txBody>
          <a:bodyPr vert="eaVert"/>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4" name="מציין מיקום של תאריך 3"/>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FDB4BD34-464A-4528-9079-57A87D30C5EE}" type="slidenum">
              <a:rPr lang="he-IL" smtClean="0"/>
              <a:pPr/>
              <a:t>‹#›</a:t>
            </a:fld>
            <a:endParaRPr lang="he-I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6858000" y="549276"/>
            <a:ext cx="1828800" cy="5851525"/>
          </a:xfrm>
        </p:spPr>
        <p:txBody>
          <a:bodyPr vert="eaVert"/>
          <a:lstStyle/>
          <a:p>
            <a:r>
              <a:rPr kumimoji="0" lang="he-IL" smtClean="0"/>
              <a:t>לחץ כדי לערוך סגנון כותרת של תבנית בסיס</a:t>
            </a:r>
            <a:endParaRPr kumimoji="0" lang="en-US"/>
          </a:p>
        </p:txBody>
      </p:sp>
      <p:sp>
        <p:nvSpPr>
          <p:cNvPr id="3" name="מציין מיקום של טקסט אנכי 2"/>
          <p:cNvSpPr>
            <a:spLocks noGrp="1"/>
          </p:cNvSpPr>
          <p:nvPr>
            <p:ph type="body" orient="vert" idx="1"/>
          </p:nvPr>
        </p:nvSpPr>
        <p:spPr>
          <a:xfrm>
            <a:off x="457200" y="549276"/>
            <a:ext cx="6248400" cy="5851525"/>
          </a:xfrm>
        </p:spPr>
        <p:txBody>
          <a:bodyPr vert="eaVert"/>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4" name="מציין מיקום של תאריך 3"/>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FDB4BD34-464A-4528-9079-57A87D30C5EE}" type="slidenum">
              <a:rPr lang="he-IL" smtClean="0"/>
              <a:pPr/>
              <a:t>‹#›</a:t>
            </a:fld>
            <a:endParaRPr lang="he-I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כותרת, טקסט ותוכן">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4638"/>
            <a:ext cx="8229600" cy="1143000"/>
          </a:xfrm>
        </p:spPr>
        <p:txBody>
          <a:bodyPr/>
          <a:lstStyle/>
          <a:p>
            <a:r>
              <a:rPr lang="he-IL" smtClean="0"/>
              <a:t>לחץ כדי לערוך סגנון כותרת של תבנית בסיס</a:t>
            </a:r>
            <a:endParaRPr lang="he-IL"/>
          </a:p>
        </p:txBody>
      </p:sp>
      <p:sp>
        <p:nvSpPr>
          <p:cNvPr id="3" name="מציין מיקום טקסט 2"/>
          <p:cNvSpPr>
            <a:spLocks noGrp="1"/>
          </p:cNvSpPr>
          <p:nvPr>
            <p:ph type="body" sz="half" idx="1"/>
          </p:nvPr>
        </p:nvSpPr>
        <p:spPr>
          <a:xfrm>
            <a:off x="457200" y="1600200"/>
            <a:ext cx="4038600" cy="4525963"/>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תוכן 3"/>
          <p:cNvSpPr>
            <a:spLocks noGrp="1"/>
          </p:cNvSpPr>
          <p:nvPr>
            <p:ph sz="half" idx="2"/>
          </p:nvPr>
        </p:nvSpPr>
        <p:spPr>
          <a:xfrm>
            <a:off x="4648200" y="1600200"/>
            <a:ext cx="4038600" cy="4525963"/>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של תאריך 10"/>
          <p:cNvSpPr>
            <a:spLocks noGrp="1"/>
          </p:cNvSpPr>
          <p:nvPr>
            <p:ph type="dt" sz="half" idx="10"/>
          </p:nvPr>
        </p:nvSpPr>
        <p:spPr/>
        <p:txBody>
          <a:bodyPr/>
          <a:lstStyle>
            <a:lvl1pPr>
              <a:defRPr/>
            </a:lvl1pPr>
          </a:lstStyle>
          <a:p>
            <a:pPr>
              <a:defRPr/>
            </a:pPr>
            <a:endParaRPr lang="en-US"/>
          </a:p>
        </p:txBody>
      </p:sp>
      <p:sp>
        <p:nvSpPr>
          <p:cNvPr id="6" name="מציין מיקום של כותרת תחתונה 27"/>
          <p:cNvSpPr>
            <a:spLocks noGrp="1"/>
          </p:cNvSpPr>
          <p:nvPr>
            <p:ph type="ftr" sz="quarter" idx="11"/>
          </p:nvPr>
        </p:nvSpPr>
        <p:spPr/>
        <p:txBody>
          <a:bodyPr/>
          <a:lstStyle>
            <a:lvl1pPr>
              <a:defRPr/>
            </a:lvl1pPr>
          </a:lstStyle>
          <a:p>
            <a:pPr>
              <a:defRPr/>
            </a:pPr>
            <a:endParaRPr lang="en-US"/>
          </a:p>
        </p:txBody>
      </p:sp>
      <p:sp>
        <p:nvSpPr>
          <p:cNvPr id="7" name="מציין מיקום של מספר שקופית 4"/>
          <p:cNvSpPr>
            <a:spLocks noGrp="1"/>
          </p:cNvSpPr>
          <p:nvPr>
            <p:ph type="sldNum" sz="quarter" idx="12"/>
          </p:nvPr>
        </p:nvSpPr>
        <p:spPr/>
        <p:txBody>
          <a:bodyPr/>
          <a:lstStyle>
            <a:lvl1pPr>
              <a:defRPr/>
            </a:lvl1pPr>
          </a:lstStyle>
          <a:p>
            <a:pPr>
              <a:defRPr/>
            </a:pPr>
            <a:fld id="{40044A2F-D3FB-4FA1-BE30-51AB8AEEF0F8}" type="slidenum">
              <a:rPr lang="he-IL"/>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כותרת ותוכן על פני טקסט">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4638"/>
            <a:ext cx="8229600" cy="1143000"/>
          </a:xfrm>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sz="half" idx="1"/>
          </p:nvPr>
        </p:nvSpPr>
        <p:spPr>
          <a:xfrm>
            <a:off x="457200" y="1600200"/>
            <a:ext cx="8229600" cy="2185988"/>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טקסט 3"/>
          <p:cNvSpPr>
            <a:spLocks noGrp="1"/>
          </p:cNvSpPr>
          <p:nvPr>
            <p:ph type="body" sz="half" idx="2"/>
          </p:nvPr>
        </p:nvSpPr>
        <p:spPr>
          <a:xfrm>
            <a:off x="457200" y="3938588"/>
            <a:ext cx="8229600" cy="2187575"/>
          </a:xfr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של תאריך 10"/>
          <p:cNvSpPr>
            <a:spLocks noGrp="1"/>
          </p:cNvSpPr>
          <p:nvPr>
            <p:ph type="dt" sz="half" idx="10"/>
          </p:nvPr>
        </p:nvSpPr>
        <p:spPr/>
        <p:txBody>
          <a:bodyPr/>
          <a:lstStyle>
            <a:lvl1pPr>
              <a:defRPr/>
            </a:lvl1pPr>
          </a:lstStyle>
          <a:p>
            <a:pPr>
              <a:defRPr/>
            </a:pPr>
            <a:endParaRPr lang="en-US"/>
          </a:p>
        </p:txBody>
      </p:sp>
      <p:sp>
        <p:nvSpPr>
          <p:cNvPr id="6" name="מציין מיקום של כותרת תחתונה 27"/>
          <p:cNvSpPr>
            <a:spLocks noGrp="1"/>
          </p:cNvSpPr>
          <p:nvPr>
            <p:ph type="ftr" sz="quarter" idx="11"/>
          </p:nvPr>
        </p:nvSpPr>
        <p:spPr/>
        <p:txBody>
          <a:bodyPr/>
          <a:lstStyle>
            <a:lvl1pPr>
              <a:defRPr/>
            </a:lvl1pPr>
          </a:lstStyle>
          <a:p>
            <a:pPr>
              <a:defRPr/>
            </a:pPr>
            <a:endParaRPr lang="en-US"/>
          </a:p>
        </p:txBody>
      </p:sp>
      <p:sp>
        <p:nvSpPr>
          <p:cNvPr id="7" name="מציין מיקום של מספר שקופית 4"/>
          <p:cNvSpPr>
            <a:spLocks noGrp="1"/>
          </p:cNvSpPr>
          <p:nvPr>
            <p:ph type="sldNum" sz="quarter" idx="12"/>
          </p:nvPr>
        </p:nvSpPr>
        <p:spPr/>
        <p:txBody>
          <a:bodyPr/>
          <a:lstStyle>
            <a:lvl1pPr>
              <a:defRPr/>
            </a:lvl1pPr>
          </a:lstStyle>
          <a:p>
            <a:pPr>
              <a:defRPr/>
            </a:pPr>
            <a:fld id="{12875C31-594D-4C5E-8B3A-0AFB642B0518}" type="slidenum">
              <a:rPr lang="he-IL"/>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2" name="כותרת 21"/>
          <p:cNvSpPr>
            <a:spLocks noGrp="1"/>
          </p:cNvSpPr>
          <p:nvPr>
            <p:ph type="title"/>
          </p:nvPr>
        </p:nvSpPr>
        <p:spPr/>
        <p:txBody>
          <a:bodyPr/>
          <a:lstStyle/>
          <a:p>
            <a:r>
              <a:rPr kumimoji="0" lang="he-IL" smtClean="0"/>
              <a:t>לחץ כדי לערוך סגנון כותרת של תבנית בסיס</a:t>
            </a:r>
            <a:endParaRPr kumimoji="0" lang="en-US"/>
          </a:p>
        </p:txBody>
      </p:sp>
      <p:sp>
        <p:nvSpPr>
          <p:cNvPr id="27" name="מציין מיקום תוכן 26"/>
          <p:cNvSpPr>
            <a:spLocks noGrp="1"/>
          </p:cNvSpPr>
          <p:nvPr>
            <p:ph idx="1"/>
          </p:nvPr>
        </p:nvSpPr>
        <p:spPr/>
        <p:txBody>
          <a:body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25" name="מציין מיקום של תאריך 24"/>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19" name="מציין מיקום של כותרת תחתונה 18"/>
          <p:cNvSpPr>
            <a:spLocks noGrp="1"/>
          </p:cNvSpPr>
          <p:nvPr>
            <p:ph type="ftr" sz="quarter" idx="11"/>
          </p:nvPr>
        </p:nvSpPr>
        <p:spPr>
          <a:xfrm>
            <a:off x="3581400" y="76200"/>
            <a:ext cx="2895600" cy="288925"/>
          </a:xfrm>
        </p:spPr>
        <p:txBody>
          <a:bodyPr/>
          <a:lstStyle/>
          <a:p>
            <a:endParaRPr lang="he-IL"/>
          </a:p>
        </p:txBody>
      </p:sp>
      <p:sp>
        <p:nvSpPr>
          <p:cNvPr id="16" name="מציין מיקום של מספר שקופית 15"/>
          <p:cNvSpPr>
            <a:spLocks noGrp="1"/>
          </p:cNvSpPr>
          <p:nvPr>
            <p:ph type="sldNum" sz="quarter" idx="12"/>
          </p:nvPr>
        </p:nvSpPr>
        <p:spPr>
          <a:xfrm>
            <a:off x="8229600" y="6473952"/>
            <a:ext cx="758952" cy="246888"/>
          </a:xfrm>
        </p:spPr>
        <p:txBody>
          <a:bodyPr/>
          <a:lstStyle/>
          <a:p>
            <a:fld id="{FDB4BD34-464A-4528-9079-57A87D30C5EE}" type="slidenum">
              <a:rPr lang="he-IL" smtClean="0"/>
              <a:pPr/>
              <a:t>‹#›</a:t>
            </a:fld>
            <a:endParaRPr lang="he-I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כותרת מקטע עליונה">
    <p:bg>
      <p:bgRef idx="1003">
        <a:schemeClr val="bg2"/>
      </p:bgRef>
    </p:bg>
    <p:spTree>
      <p:nvGrpSpPr>
        <p:cNvPr id="1" name=""/>
        <p:cNvGrpSpPr/>
        <p:nvPr/>
      </p:nvGrpSpPr>
      <p:grpSpPr>
        <a:xfrm>
          <a:off x="0" y="0"/>
          <a:ext cx="0" cy="0"/>
          <a:chOff x="0" y="0"/>
          <a:chExt cx="0" cy="0"/>
        </a:xfrm>
      </p:grpSpPr>
      <p:sp>
        <p:nvSpPr>
          <p:cNvPr id="7" name="מחבר ישר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מציין מיקום טקסט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he-IL" smtClean="0"/>
              <a:t>לחץ כדי לערוך סגנונות טקסט של תבנית בסיס</a:t>
            </a:r>
          </a:p>
        </p:txBody>
      </p:sp>
      <p:sp>
        <p:nvSpPr>
          <p:cNvPr id="19" name="מציין מיקום של תאריך 18"/>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11" name="מציין מיקום של כותרת תחתונה 10"/>
          <p:cNvSpPr>
            <a:spLocks noGrp="1"/>
          </p:cNvSpPr>
          <p:nvPr>
            <p:ph type="ftr" sz="quarter" idx="11"/>
          </p:nvPr>
        </p:nvSpPr>
        <p:spPr/>
        <p:txBody>
          <a:bodyPr/>
          <a:lstStyle/>
          <a:p>
            <a:endParaRPr lang="he-IL"/>
          </a:p>
        </p:txBody>
      </p:sp>
      <p:sp>
        <p:nvSpPr>
          <p:cNvPr id="16" name="מציין מיקום של מספר שקופית 15"/>
          <p:cNvSpPr>
            <a:spLocks noGrp="1"/>
          </p:cNvSpPr>
          <p:nvPr>
            <p:ph type="sldNum" sz="quarter" idx="12"/>
          </p:nvPr>
        </p:nvSpPr>
        <p:spPr/>
        <p:txBody>
          <a:bodyPr/>
          <a:lstStyle/>
          <a:p>
            <a:fld id="{FDB4BD34-464A-4528-9079-57A87D30C5EE}" type="slidenum">
              <a:rPr lang="he-IL" smtClean="0"/>
              <a:pPr/>
              <a:t>‹#›</a:t>
            </a:fld>
            <a:endParaRPr lang="he-IL"/>
          </a:p>
        </p:txBody>
      </p:sp>
      <p:sp>
        <p:nvSpPr>
          <p:cNvPr id="8" name="כותרת 7"/>
          <p:cNvSpPr>
            <a:spLocks noGrp="1"/>
          </p:cNvSpPr>
          <p:nvPr>
            <p:ph type="title"/>
          </p:nvPr>
        </p:nvSpPr>
        <p:spPr>
          <a:xfrm>
            <a:off x="180475" y="2947085"/>
            <a:ext cx="8686800" cy="1184825"/>
          </a:xfrm>
        </p:spPr>
        <p:txBody>
          <a:bodyPr rtlCol="0" anchor="t"/>
          <a:lstStyle>
            <a:lvl1pPr algn="r">
              <a:defRPr/>
            </a:lvl1pPr>
          </a:lstStyle>
          <a:p>
            <a:r>
              <a:rPr kumimoji="0" lang="he-IL" smtClean="0"/>
              <a:t>לחץ כדי לערוך סגנון כותרת של תבנית בסיס</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0" name="כותרת 19"/>
          <p:cNvSpPr>
            <a:spLocks noGrp="1"/>
          </p:cNvSpPr>
          <p:nvPr>
            <p:ph type="title"/>
          </p:nvPr>
        </p:nvSpPr>
        <p:spPr>
          <a:xfrm>
            <a:off x="301752" y="457200"/>
            <a:ext cx="8686800" cy="841248"/>
          </a:xfrm>
        </p:spPr>
        <p:txBody>
          <a:bodyPr/>
          <a:lstStyle/>
          <a:p>
            <a:r>
              <a:rPr kumimoji="0" lang="he-IL" smtClean="0"/>
              <a:t>לחץ כדי לערוך סגנון כותרת של תבנית בסיס</a:t>
            </a:r>
            <a:endParaRPr kumimoji="0" lang="en-US"/>
          </a:p>
        </p:txBody>
      </p:sp>
      <p:sp>
        <p:nvSpPr>
          <p:cNvPr id="14" name="מציין מיקום תוכן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13" name="מציין מיקום תוכן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21" name="מציין מיקום של תאריך 20"/>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10" name="מציין מיקום של כותרת תחתונה 9"/>
          <p:cNvSpPr>
            <a:spLocks noGrp="1"/>
          </p:cNvSpPr>
          <p:nvPr>
            <p:ph type="ftr" sz="quarter" idx="11"/>
          </p:nvPr>
        </p:nvSpPr>
        <p:spPr/>
        <p:txBody>
          <a:bodyPr/>
          <a:lstStyle/>
          <a:p>
            <a:endParaRPr lang="he-IL"/>
          </a:p>
        </p:txBody>
      </p:sp>
      <p:sp>
        <p:nvSpPr>
          <p:cNvPr id="31" name="מציין מיקום של מספר שקופית 30"/>
          <p:cNvSpPr>
            <a:spLocks noGrp="1"/>
          </p:cNvSpPr>
          <p:nvPr>
            <p:ph type="sldNum" sz="quarter" idx="12"/>
          </p:nvPr>
        </p:nvSpPr>
        <p:spPr/>
        <p:txBody>
          <a:bodyPr/>
          <a:lstStyle/>
          <a:p>
            <a:fld id="{FDB4BD34-464A-4528-9079-57A87D30C5EE}" type="slidenum">
              <a:rPr lang="he-IL" smtClean="0"/>
              <a:pPr/>
              <a:t>‹#›</a:t>
            </a:fld>
            <a:endParaRPr lang="he-I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השוואה">
    <p:spTree>
      <p:nvGrpSpPr>
        <p:cNvPr id="1" name=""/>
        <p:cNvGrpSpPr/>
        <p:nvPr/>
      </p:nvGrpSpPr>
      <p:grpSpPr>
        <a:xfrm>
          <a:off x="0" y="0"/>
          <a:ext cx="0" cy="0"/>
          <a:chOff x="0" y="0"/>
          <a:chExt cx="0" cy="0"/>
        </a:xfrm>
      </p:grpSpPr>
      <p:sp>
        <p:nvSpPr>
          <p:cNvPr id="29" name="כותרת 28"/>
          <p:cNvSpPr>
            <a:spLocks noGrp="1"/>
          </p:cNvSpPr>
          <p:nvPr>
            <p:ph type="title"/>
          </p:nvPr>
        </p:nvSpPr>
        <p:spPr>
          <a:xfrm>
            <a:off x="304800" y="5410200"/>
            <a:ext cx="8610600" cy="882650"/>
          </a:xfrm>
        </p:spPr>
        <p:txBody>
          <a:bodyPr anchor="ctr"/>
          <a:lstStyle>
            <a:lvl1pPr>
              <a:defRPr/>
            </a:lvl1pPr>
          </a:lstStyle>
          <a:p>
            <a:r>
              <a:rPr kumimoji="0" lang="he-IL" smtClean="0"/>
              <a:t>לחץ כדי לערוך סגנון כותרת של תבנית בסיס</a:t>
            </a:r>
            <a:endParaRPr kumimoji="0" lang="en-US"/>
          </a:p>
        </p:txBody>
      </p:sp>
      <p:sp>
        <p:nvSpPr>
          <p:cNvPr id="13" name="מציין מיקום טקסט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he-IL" smtClean="0"/>
              <a:t>לחץ כדי לערוך סגנונות טקסט של תבנית בסיס</a:t>
            </a:r>
          </a:p>
        </p:txBody>
      </p:sp>
      <p:sp>
        <p:nvSpPr>
          <p:cNvPr id="25" name="מציין מיקום טקסט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he-IL" smtClean="0"/>
              <a:t>לחץ כדי לערוך סגנונות טקסט של תבנית בסיס</a:t>
            </a:r>
          </a:p>
        </p:txBody>
      </p:sp>
      <p:sp>
        <p:nvSpPr>
          <p:cNvPr id="4" name="מציין מיקום תוכן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28" name="מציין מיקום תוכן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10" name="מציין מיקום של תאריך 9"/>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a:xfrm>
            <a:off x="8229600" y="6477000"/>
            <a:ext cx="762000" cy="246888"/>
          </a:xfrm>
        </p:spPr>
        <p:txBody>
          <a:bodyPr/>
          <a:lstStyle/>
          <a:p>
            <a:fld id="{FDB4BD34-464A-4528-9079-57A87D30C5EE}" type="slidenum">
              <a:rPr lang="he-IL" smtClean="0"/>
              <a:pPr/>
              <a:t>‹#›</a:t>
            </a:fld>
            <a:endParaRPr lang="he-IL"/>
          </a:p>
        </p:txBody>
      </p:sp>
      <p:sp>
        <p:nvSpPr>
          <p:cNvPr id="11" name="מחבר ישר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30" name="כותרת 29"/>
          <p:cNvSpPr>
            <a:spLocks noGrp="1"/>
          </p:cNvSpPr>
          <p:nvPr>
            <p:ph type="title"/>
          </p:nvPr>
        </p:nvSpPr>
        <p:spPr>
          <a:xfrm>
            <a:off x="301752" y="457200"/>
            <a:ext cx="8686800" cy="841248"/>
          </a:xfrm>
        </p:spPr>
        <p:txBody>
          <a:bodyPr/>
          <a:lstStyle/>
          <a:p>
            <a:r>
              <a:rPr kumimoji="0" lang="he-IL" smtClean="0"/>
              <a:t>לחץ כדי לערוך סגנון כותרת של תבנית בסיס</a:t>
            </a:r>
            <a:endParaRPr kumimoji="0" lang="en-US"/>
          </a:p>
        </p:txBody>
      </p:sp>
      <p:sp>
        <p:nvSpPr>
          <p:cNvPr id="12" name="מציין מיקום של תאריך 11"/>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21" name="מציין מיקום של כותרת תחתונה 20"/>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FDB4BD34-464A-4528-9079-57A87D30C5EE}" type="slidenum">
              <a:rPr lang="he-IL" smtClean="0"/>
              <a:pPr/>
              <a:t>‹#›</a:t>
            </a:fld>
            <a:endParaRPr lang="he-I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ריק">
    <p:spTree>
      <p:nvGrpSpPr>
        <p:cNvPr id="1" name=""/>
        <p:cNvGrpSpPr/>
        <p:nvPr/>
      </p:nvGrpSpPr>
      <p:grpSpPr>
        <a:xfrm>
          <a:off x="0" y="0"/>
          <a:ext cx="0" cy="0"/>
          <a:chOff x="0" y="0"/>
          <a:chExt cx="0" cy="0"/>
        </a:xfrm>
      </p:grpSpPr>
      <p:sp>
        <p:nvSpPr>
          <p:cNvPr id="3" name="מציין מיקום של תאריך 2"/>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24" name="מציין מיקום של כותרת תחתונה 23"/>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FDB4BD34-464A-4528-9079-57A87D30C5EE}" type="slidenum">
              <a:rPr lang="he-IL" smtClean="0"/>
              <a:pPr/>
              <a:t>‹#›</a:t>
            </a:fld>
            <a:endParaRPr lang="he-I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תוכן עם כיתוב">
    <p:spTree>
      <p:nvGrpSpPr>
        <p:cNvPr id="1" name=""/>
        <p:cNvGrpSpPr/>
        <p:nvPr/>
      </p:nvGrpSpPr>
      <p:grpSpPr>
        <a:xfrm>
          <a:off x="0" y="0"/>
          <a:ext cx="0" cy="0"/>
          <a:chOff x="0" y="0"/>
          <a:chExt cx="0" cy="0"/>
        </a:xfrm>
      </p:grpSpPr>
      <p:sp>
        <p:nvSpPr>
          <p:cNvPr id="8" name="מחבר ישר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כותרת 11"/>
          <p:cNvSpPr>
            <a:spLocks noGrp="1"/>
          </p:cNvSpPr>
          <p:nvPr>
            <p:ph type="title"/>
          </p:nvPr>
        </p:nvSpPr>
        <p:spPr>
          <a:xfrm>
            <a:off x="457200" y="5486400"/>
            <a:ext cx="8458200" cy="520700"/>
          </a:xfrm>
        </p:spPr>
        <p:txBody>
          <a:bodyPr anchor="ctr"/>
          <a:lstStyle>
            <a:lvl1pPr algn="l">
              <a:buNone/>
              <a:defRPr sz="2000" b="1"/>
            </a:lvl1pPr>
          </a:lstStyle>
          <a:p>
            <a:r>
              <a:rPr kumimoji="0" lang="he-IL" smtClean="0"/>
              <a:t>לחץ כדי לערוך סגנון כותרת של תבנית בסיס</a:t>
            </a:r>
            <a:endParaRPr kumimoji="0" lang="en-US"/>
          </a:p>
        </p:txBody>
      </p:sp>
      <p:sp>
        <p:nvSpPr>
          <p:cNvPr id="26" name="מציין מיקום טקסט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he-IL" smtClean="0"/>
              <a:t>לחץ כדי לערוך סגנונות טקסט של תבנית בסיס</a:t>
            </a:r>
          </a:p>
        </p:txBody>
      </p:sp>
      <p:sp>
        <p:nvSpPr>
          <p:cNvPr id="14" name="מציין מיקום תוכן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he-IL" smtClean="0"/>
              <a:t>לחץ כדי לערוך סגנונות טקסט של תבנית בסיס</a:t>
            </a:r>
          </a:p>
          <a:p>
            <a:pPr lvl="1" eaLnBrk="1" latinLnBrk="0" hangingPunct="1"/>
            <a:r>
              <a:rPr lang="he-IL" smtClean="0"/>
              <a:t>רמה שנייה</a:t>
            </a:r>
          </a:p>
          <a:p>
            <a:pPr lvl="2" eaLnBrk="1" latinLnBrk="0" hangingPunct="1"/>
            <a:r>
              <a:rPr lang="he-IL" smtClean="0"/>
              <a:t>רמה שלישית</a:t>
            </a:r>
          </a:p>
          <a:p>
            <a:pPr lvl="3" eaLnBrk="1" latinLnBrk="0" hangingPunct="1"/>
            <a:r>
              <a:rPr lang="he-IL" smtClean="0"/>
              <a:t>רמה רביעית</a:t>
            </a:r>
          </a:p>
          <a:p>
            <a:pPr lvl="4" eaLnBrk="1" latinLnBrk="0" hangingPunct="1"/>
            <a:r>
              <a:rPr lang="he-IL" smtClean="0"/>
              <a:t>רמה חמישית</a:t>
            </a:r>
            <a:endParaRPr kumimoji="0" lang="en-US"/>
          </a:p>
        </p:txBody>
      </p:sp>
      <p:sp>
        <p:nvSpPr>
          <p:cNvPr id="25" name="מציין מיקום של תאריך 24"/>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29" name="מציין מיקום של כותרת תחתונה 28"/>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FDB4BD34-464A-4528-9079-57A87D30C5EE}" type="slidenum">
              <a:rPr lang="he-IL" smtClean="0"/>
              <a:pPr/>
              <a:t>‹#›</a:t>
            </a:fld>
            <a:endParaRPr lang="he-I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תמונה עם כיתוב">
    <p:spTree>
      <p:nvGrpSpPr>
        <p:cNvPr id="1" name=""/>
        <p:cNvGrpSpPr/>
        <p:nvPr/>
      </p:nvGrpSpPr>
      <p:grpSpPr>
        <a:xfrm>
          <a:off x="0" y="0"/>
          <a:ext cx="0" cy="0"/>
          <a:chOff x="0" y="0"/>
          <a:chExt cx="0" cy="0"/>
        </a:xfrm>
      </p:grpSpPr>
      <p:sp>
        <p:nvSpPr>
          <p:cNvPr id="13" name="מציין מיקום של תמונה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he-IL" smtClean="0"/>
              <a:t>לחץ על הסמל כדי להוסיף תמונה</a:t>
            </a:r>
            <a:endParaRPr kumimoji="0" lang="en-US" dirty="0"/>
          </a:p>
        </p:txBody>
      </p:sp>
      <p:sp>
        <p:nvSpPr>
          <p:cNvPr id="7" name="מציין מיקום של תאריך 6"/>
          <p:cNvSpPr>
            <a:spLocks noGrp="1"/>
          </p:cNvSpPr>
          <p:nvPr>
            <p:ph type="dt" sz="half" idx="10"/>
          </p:nvPr>
        </p:nvSpPr>
        <p:spPr/>
        <p:txBody>
          <a:bodyPr/>
          <a:lstStyle/>
          <a:p>
            <a:fld id="{1D69808D-CED3-491C-96A5-D08D5EA7E502}" type="datetimeFigureOut">
              <a:rPr lang="he-IL" smtClean="0"/>
              <a:pPr/>
              <a:t>ד'/אייר/תש"פ</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31" name="מציין מיקום של מספר שקופית 30"/>
          <p:cNvSpPr>
            <a:spLocks noGrp="1"/>
          </p:cNvSpPr>
          <p:nvPr>
            <p:ph type="sldNum" sz="quarter" idx="12"/>
          </p:nvPr>
        </p:nvSpPr>
        <p:spPr/>
        <p:txBody>
          <a:bodyPr/>
          <a:lstStyle/>
          <a:p>
            <a:fld id="{FDB4BD34-464A-4528-9079-57A87D30C5EE}" type="slidenum">
              <a:rPr lang="he-IL" smtClean="0"/>
              <a:pPr/>
              <a:t>‹#›</a:t>
            </a:fld>
            <a:endParaRPr lang="he-IL"/>
          </a:p>
        </p:txBody>
      </p:sp>
      <p:sp>
        <p:nvSpPr>
          <p:cNvPr id="17" name="כותרת 16"/>
          <p:cNvSpPr>
            <a:spLocks noGrp="1"/>
          </p:cNvSpPr>
          <p:nvPr>
            <p:ph type="title"/>
          </p:nvPr>
        </p:nvSpPr>
        <p:spPr>
          <a:xfrm>
            <a:off x="381000" y="4993760"/>
            <a:ext cx="5867400" cy="522288"/>
          </a:xfrm>
        </p:spPr>
        <p:txBody>
          <a:bodyPr anchor="ctr"/>
          <a:lstStyle>
            <a:lvl1pPr algn="l">
              <a:buNone/>
              <a:defRPr sz="2000" b="1"/>
            </a:lvl1pPr>
          </a:lstStyle>
          <a:p>
            <a:r>
              <a:rPr kumimoji="0" lang="he-IL" smtClean="0"/>
              <a:t>לחץ כדי לערוך סגנון כותרת של תבנית בסיס</a:t>
            </a:r>
            <a:endParaRPr kumimoji="0" lang="en-US"/>
          </a:p>
        </p:txBody>
      </p:sp>
      <p:sp>
        <p:nvSpPr>
          <p:cNvPr id="26" name="מציין מיקום טקסט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he-IL" smtClean="0"/>
              <a:t>לחץ כדי לערוך סגנונות טקסט של תבנית בסיס</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מחבר ישר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מציין מיקום טקסט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he-IL" smtClean="0"/>
              <a:t>לחץ כדי לערוך סגנונות טקסט של תבנית בסיס</a:t>
            </a:r>
          </a:p>
          <a:p>
            <a:pPr lvl="1" eaLnBrk="1" latinLnBrk="0" hangingPunct="1"/>
            <a:r>
              <a:rPr kumimoji="0" lang="he-IL" smtClean="0"/>
              <a:t>רמה שנייה</a:t>
            </a:r>
          </a:p>
          <a:p>
            <a:pPr lvl="2" eaLnBrk="1" latinLnBrk="0" hangingPunct="1"/>
            <a:r>
              <a:rPr kumimoji="0" lang="he-IL" smtClean="0"/>
              <a:t>רמה שלישית</a:t>
            </a:r>
          </a:p>
          <a:p>
            <a:pPr lvl="3" eaLnBrk="1" latinLnBrk="0" hangingPunct="1"/>
            <a:r>
              <a:rPr kumimoji="0" lang="he-IL" smtClean="0"/>
              <a:t>רמה רביעית</a:t>
            </a:r>
          </a:p>
          <a:p>
            <a:pPr lvl="4" eaLnBrk="1" latinLnBrk="0" hangingPunct="1"/>
            <a:r>
              <a:rPr kumimoji="0" lang="he-IL" smtClean="0"/>
              <a:t>רמה חמישית</a:t>
            </a:r>
            <a:endParaRPr kumimoji="0" lang="en-US"/>
          </a:p>
        </p:txBody>
      </p:sp>
      <p:sp>
        <p:nvSpPr>
          <p:cNvPr id="11" name="מציין מיקום של תאריך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69808D-CED3-491C-96A5-D08D5EA7E502}" type="datetimeFigureOut">
              <a:rPr lang="he-IL" smtClean="0"/>
              <a:pPr/>
              <a:t>ד'/אייר/תש"פ</a:t>
            </a:fld>
            <a:endParaRPr lang="he-IL"/>
          </a:p>
        </p:txBody>
      </p:sp>
      <p:sp>
        <p:nvSpPr>
          <p:cNvPr id="28" name="מציין מיקום של כותרת תחתונה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he-IL"/>
          </a:p>
        </p:txBody>
      </p:sp>
      <p:sp>
        <p:nvSpPr>
          <p:cNvPr id="5" name="מציין מיקום של מספר שקופית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DB4BD34-464A-4528-9079-57A87D30C5EE}" type="slidenum">
              <a:rPr lang="he-IL" smtClean="0"/>
              <a:pPr/>
              <a:t>‹#›</a:t>
            </a:fld>
            <a:endParaRPr lang="he-IL"/>
          </a:p>
        </p:txBody>
      </p:sp>
      <p:sp>
        <p:nvSpPr>
          <p:cNvPr id="10" name="מציין מיקום של כותרת 9"/>
          <p:cNvSpPr>
            <a:spLocks noGrp="1"/>
          </p:cNvSpPr>
          <p:nvPr>
            <p:ph type="title"/>
          </p:nvPr>
        </p:nvSpPr>
        <p:spPr>
          <a:xfrm>
            <a:off x="304800" y="457200"/>
            <a:ext cx="8686800" cy="838200"/>
          </a:xfrm>
          <a:prstGeom prst="rect">
            <a:avLst/>
          </a:prstGeom>
        </p:spPr>
        <p:txBody>
          <a:bodyPr vert="horz" anchor="ctr">
            <a:normAutofit/>
          </a:bodyPr>
          <a:lstStyle/>
          <a:p>
            <a:r>
              <a:rPr kumimoji="0" lang="he-IL" smtClean="0"/>
              <a:t>לחץ כדי לערוך סגנון כותרת של תבנית בסיס</a:t>
            </a:r>
            <a:endParaRPr kumimoji="0" lang="en-US"/>
          </a:p>
        </p:txBody>
      </p:sp>
      <p:sp>
        <p:nvSpPr>
          <p:cNvPr id="9" name="מחבר ישר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מחבר ישר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6" r:id="rId12"/>
    <p:sldLayoutId id="2147483677" r:id="rId13"/>
  </p:sldLayoutIdLst>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8.gif"/></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p:cNvSpPr/>
          <p:nvPr/>
        </p:nvSpPr>
        <p:spPr>
          <a:xfrm>
            <a:off x="1187624" y="2204864"/>
            <a:ext cx="7344817" cy="3970318"/>
          </a:xfrm>
          <a:prstGeom prst="rect">
            <a:avLst/>
          </a:prstGeom>
        </p:spPr>
        <p:txBody>
          <a:bodyPr wrap="square">
            <a:spAutoFit/>
          </a:bodyPr>
          <a:lstStyle/>
          <a:p>
            <a:pPr algn="ctr"/>
            <a:r>
              <a:rPr lang="he-IL" sz="2800" b="1" dirty="0" smtClean="0">
                <a:latin typeface="Tahoma" pitchFamily="34" charset="0"/>
                <a:ea typeface="Tahoma" pitchFamily="34" charset="0"/>
                <a:cs typeface="Tahoma" pitchFamily="34" charset="0"/>
              </a:rPr>
              <a:t>מצגת זו, </a:t>
            </a:r>
            <a:r>
              <a:rPr lang="he-IL" sz="2800" b="1" u="sng" dirty="0" smtClean="0">
                <a:latin typeface="Tahoma" pitchFamily="34" charset="0"/>
                <a:ea typeface="Tahoma" pitchFamily="34" charset="0"/>
                <a:cs typeface="Tahoma" pitchFamily="34" charset="0"/>
              </a:rPr>
              <a:t>השלישית</a:t>
            </a:r>
            <a:r>
              <a:rPr lang="he-IL" sz="2800" b="1" dirty="0" smtClean="0">
                <a:latin typeface="Tahoma" pitchFamily="34" charset="0"/>
                <a:ea typeface="Tahoma" pitchFamily="34" charset="0"/>
                <a:cs typeface="Tahoma" pitchFamily="34" charset="0"/>
              </a:rPr>
              <a:t> בסדרה המספרת את תולדות תנועת הקיבוץ הדתי בשנותיה הראשונות</a:t>
            </a:r>
          </a:p>
          <a:p>
            <a:pPr algn="ctr"/>
            <a:endParaRPr lang="he-IL" sz="2800" b="1" dirty="0" smtClean="0">
              <a:latin typeface="Tahoma" pitchFamily="34" charset="0"/>
              <a:ea typeface="Tahoma" pitchFamily="34" charset="0"/>
              <a:cs typeface="Tahoma" pitchFamily="34" charset="0"/>
            </a:endParaRPr>
          </a:p>
          <a:p>
            <a:pPr algn="ctr"/>
            <a:r>
              <a:rPr lang="he-IL" sz="2800" b="1" dirty="0" smtClean="0">
                <a:latin typeface="Tahoma" pitchFamily="34" charset="0"/>
                <a:ea typeface="Tahoma" pitchFamily="34" charset="0"/>
                <a:cs typeface="Tahoma" pitchFamily="34" charset="0"/>
              </a:rPr>
              <a:t>הסדרה מבוססת על מחקרי השנים האחרונות ועל הרצאות שנשאתי בפני קהלים שונים, אקדמאים ואחרים</a:t>
            </a:r>
          </a:p>
          <a:p>
            <a:pPr algn="ctr"/>
            <a:endParaRPr lang="he-IL" sz="2800" b="1" dirty="0" smtClean="0">
              <a:latin typeface="Tahoma" pitchFamily="34" charset="0"/>
              <a:ea typeface="Tahoma" pitchFamily="34" charset="0"/>
              <a:cs typeface="Tahoma" pitchFamily="34" charset="0"/>
            </a:endParaRPr>
          </a:p>
          <a:p>
            <a:pPr algn="ctr"/>
            <a:r>
              <a:rPr lang="he-IL" sz="2800" b="1" dirty="0" smtClean="0">
                <a:latin typeface="Tahoma" pitchFamily="34" charset="0"/>
                <a:ea typeface="Tahoma" pitchFamily="34" charset="0"/>
                <a:cs typeface="Tahoma" pitchFamily="34" charset="0"/>
              </a:rPr>
              <a:t>נחום ברוכי</a:t>
            </a:r>
          </a:p>
        </p:txBody>
      </p:sp>
      <p:pic>
        <p:nvPicPr>
          <p:cNvPr id="3" name="Picture 3"/>
          <p:cNvPicPr>
            <a:picLocks noChangeAspect="1" noChangeArrowheads="1"/>
          </p:cNvPicPr>
          <p:nvPr/>
        </p:nvPicPr>
        <p:blipFill>
          <a:blip r:embed="rId2" cstate="print"/>
          <a:srcRect/>
          <a:stretch>
            <a:fillRect/>
          </a:stretch>
        </p:blipFill>
        <p:spPr bwMode="auto">
          <a:xfrm>
            <a:off x="4067944" y="332656"/>
            <a:ext cx="1252537" cy="1527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לבן 4"/>
          <p:cNvSpPr/>
          <p:nvPr/>
        </p:nvSpPr>
        <p:spPr>
          <a:xfrm>
            <a:off x="611560" y="1264985"/>
            <a:ext cx="3960440" cy="451406"/>
          </a:xfrm>
          <a:prstGeom prst="rect">
            <a:avLst/>
          </a:prstGeom>
        </p:spPr>
        <p:txBody>
          <a:bodyPr wrap="square">
            <a:spAutoFit/>
          </a:bodyPr>
          <a:lstStyle/>
          <a:p>
            <a:pPr algn="ctr">
              <a:lnSpc>
                <a:spcPct val="150000"/>
              </a:lnSpc>
            </a:pPr>
            <a:r>
              <a:rPr lang="he-IL" b="1" dirty="0" smtClean="0">
                <a:latin typeface="Tahoma" pitchFamily="34" charset="0"/>
                <a:ea typeface="Tahoma" pitchFamily="34" charset="0"/>
                <a:cs typeface="Tahoma" pitchFamily="34" charset="0"/>
              </a:rPr>
              <a:t>שיירת </a:t>
            </a:r>
            <a:r>
              <a:rPr lang="he-IL" b="1" dirty="0" err="1" smtClean="0">
                <a:latin typeface="Tahoma" pitchFamily="34" charset="0"/>
                <a:ea typeface="Tahoma" pitchFamily="34" charset="0"/>
                <a:cs typeface="Tahoma" pitchFamily="34" charset="0"/>
              </a:rPr>
              <a:t>נבי</a:t>
            </a:r>
            <a:r>
              <a:rPr lang="he-IL" b="1" dirty="0" smtClean="0">
                <a:latin typeface="Tahoma" pitchFamily="34" charset="0"/>
                <a:ea typeface="Tahoma" pitchFamily="34" charset="0"/>
                <a:cs typeface="Tahoma" pitchFamily="34" charset="0"/>
              </a:rPr>
              <a:t> דניאל   27.3</a:t>
            </a:r>
          </a:p>
        </p:txBody>
      </p:sp>
      <p:pic>
        <p:nvPicPr>
          <p:cNvPr id="27650" name="Picture 2" descr="D:\נחום ברוכי\קיבוצים\כפר עציון\שיירת נבי דניאל.jpg"/>
          <p:cNvPicPr>
            <a:picLocks noChangeAspect="1" noChangeArrowheads="1"/>
          </p:cNvPicPr>
          <p:nvPr/>
        </p:nvPicPr>
        <p:blipFill>
          <a:blip r:embed="rId2" cstate="print"/>
          <a:srcRect/>
          <a:stretch>
            <a:fillRect/>
          </a:stretch>
        </p:blipFill>
        <p:spPr bwMode="auto">
          <a:xfrm>
            <a:off x="251520" y="2556677"/>
            <a:ext cx="5472608" cy="3680635"/>
          </a:xfrm>
          <a:prstGeom prst="rect">
            <a:avLst/>
          </a:prstGeom>
          <a:noFill/>
        </p:spPr>
      </p:pic>
      <p:pic>
        <p:nvPicPr>
          <p:cNvPr id="7" name="Picture 6"/>
          <p:cNvPicPr>
            <a:picLocks noChangeAspect="1" noChangeArrowheads="1"/>
          </p:cNvPicPr>
          <p:nvPr/>
        </p:nvPicPr>
        <p:blipFill>
          <a:blip r:embed="rId3" cstate="print"/>
          <a:stretch>
            <a:fillRect/>
          </a:stretch>
        </p:blipFill>
        <p:spPr>
          <a:xfrm>
            <a:off x="5511471" y="1667941"/>
            <a:ext cx="3597033" cy="5073427"/>
          </a:xfrm>
          <a:prstGeom prst="rect">
            <a:avLst/>
          </a:prstGeom>
        </p:spPr>
      </p:pic>
      <p:sp>
        <p:nvSpPr>
          <p:cNvPr id="8" name="Rectangle 4"/>
          <p:cNvSpPr>
            <a:spLocks noGrp="1" noChangeArrowheads="1"/>
          </p:cNvSpPr>
          <p:nvPr>
            <p:ph type="title"/>
          </p:nvPr>
        </p:nvSpPr>
        <p:spPr>
          <a:xfrm>
            <a:off x="457200" y="274638"/>
            <a:ext cx="8229600" cy="706090"/>
          </a:xfrm>
        </p:spPr>
        <p:txBody>
          <a:bodyPr>
            <a:noAutofit/>
          </a:bodyPr>
          <a:lstStyle/>
          <a:p>
            <a:pPr marL="342900" indent="-342900" algn="r">
              <a:lnSpc>
                <a:spcPct val="150000"/>
              </a:lnSpc>
              <a:spcBef>
                <a:spcPct val="20000"/>
              </a:spcBef>
            </a:pPr>
            <a:r>
              <a:rPr lang="he-IL" sz="2800" b="1" dirty="0" smtClean="0">
                <a:latin typeface="Tahoma" pitchFamily="34" charset="0"/>
                <a:ea typeface="Tahoma" pitchFamily="34" charset="0"/>
                <a:cs typeface="Tahoma" pitchFamily="34" charset="0"/>
              </a:rPr>
              <a:t>גוש עציון</a:t>
            </a:r>
            <a:endParaRPr lang="en-US" sz="2800" b="1" dirty="0" smtClean="0">
              <a:latin typeface="Tahoma" pitchFamily="34" charset="0"/>
              <a:ea typeface="Tahoma" pitchFamily="34" charset="0"/>
              <a:cs typeface="Tahoma" pitchFamily="34" charset="0"/>
            </a:endParaRPr>
          </a:p>
        </p:txBody>
      </p:sp>
      <p:sp>
        <p:nvSpPr>
          <p:cNvPr id="6" name="AutoShape 215"/>
          <p:cNvSpPr>
            <a:spLocks noChangeArrowheads="1"/>
          </p:cNvSpPr>
          <p:nvPr/>
        </p:nvSpPr>
        <p:spPr bwMode="auto">
          <a:xfrm>
            <a:off x="8028384" y="2204864"/>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9" name="צורה חופשית 8"/>
          <p:cNvSpPr/>
          <p:nvPr/>
        </p:nvSpPr>
        <p:spPr>
          <a:xfrm>
            <a:off x="7378262" y="1481959"/>
            <a:ext cx="1545021" cy="1897117"/>
          </a:xfrm>
          <a:custGeom>
            <a:avLst/>
            <a:gdLst>
              <a:gd name="connsiteX0" fmla="*/ 1545021 w 1545021"/>
              <a:gd name="connsiteY0" fmla="*/ 0 h 1897117"/>
              <a:gd name="connsiteX1" fmla="*/ 1277007 w 1545021"/>
              <a:gd name="connsiteY1" fmla="*/ 882869 h 1897117"/>
              <a:gd name="connsiteX2" fmla="*/ 346841 w 1545021"/>
              <a:gd name="connsiteY2" fmla="*/ 1403131 h 1897117"/>
              <a:gd name="connsiteX3" fmla="*/ 378372 w 1545021"/>
              <a:gd name="connsiteY3" fmla="*/ 1734207 h 1897117"/>
              <a:gd name="connsiteX4" fmla="*/ 236483 w 1545021"/>
              <a:gd name="connsiteY4" fmla="*/ 1891862 h 1897117"/>
              <a:gd name="connsiteX5" fmla="*/ 0 w 1545021"/>
              <a:gd name="connsiteY5" fmla="*/ 1702675 h 1897117"/>
              <a:gd name="connsiteX6" fmla="*/ 0 w 1545021"/>
              <a:gd name="connsiteY6" fmla="*/ 1702675 h 189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021" h="1897117">
                <a:moveTo>
                  <a:pt x="1545021" y="0"/>
                </a:moveTo>
                <a:cubicBezTo>
                  <a:pt x="1510862" y="324507"/>
                  <a:pt x="1476704" y="649014"/>
                  <a:pt x="1277007" y="882869"/>
                </a:cubicBezTo>
                <a:cubicBezTo>
                  <a:pt x="1077310" y="1116724"/>
                  <a:pt x="496613" y="1261241"/>
                  <a:pt x="346841" y="1403131"/>
                </a:cubicBezTo>
                <a:cubicBezTo>
                  <a:pt x="197069" y="1545021"/>
                  <a:pt x="396765" y="1652752"/>
                  <a:pt x="378372" y="1734207"/>
                </a:cubicBezTo>
                <a:cubicBezTo>
                  <a:pt x="359979" y="1815662"/>
                  <a:pt x="299545" y="1897117"/>
                  <a:pt x="236483" y="1891862"/>
                </a:cubicBezTo>
                <a:cubicBezTo>
                  <a:pt x="173421" y="1886607"/>
                  <a:pt x="0" y="1702675"/>
                  <a:pt x="0" y="1702675"/>
                </a:cubicBezTo>
                <a:lnTo>
                  <a:pt x="0" y="1702675"/>
                </a:lnTo>
              </a:path>
            </a:pathLst>
          </a:custGeom>
          <a:ln w="57150">
            <a:solidFill>
              <a:srgbClr val="0070C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2000"/>
                                        <p:tgtEl>
                                          <p:spTgt spid="5"/>
                                        </p:tgtEl>
                                      </p:cBhvr>
                                    </p:animEffect>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2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7650"/>
                                        </p:tgtEl>
                                        <p:attrNameLst>
                                          <p:attrName>style.visibility</p:attrName>
                                        </p:attrNameLst>
                                      </p:cBhvr>
                                      <p:to>
                                        <p:strVal val="visible"/>
                                      </p:to>
                                    </p:set>
                                    <p:animEffect transition="in" filter="wipe(up)">
                                      <p:cBhvr>
                                        <p:cTn id="21" dur="2000"/>
                                        <p:tgtEl>
                                          <p:spTgt spid="27650"/>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xit" presetSubtype="0" fill="hold" grpId="1" nodeType="clickEffect">
                                  <p:stCondLst>
                                    <p:cond delay="0"/>
                                  </p:stCondLst>
                                  <p:childTnLst>
                                    <p:animEffect transition="out" filter="dissolv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26" presetClass="entr" presetSubtype="0" fill="hold" grpId="1"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80">
                                          <p:stCondLst>
                                            <p:cond delay="0"/>
                                          </p:stCondLst>
                                        </p:cTn>
                                        <p:tgtEl>
                                          <p:spTgt spid="6"/>
                                        </p:tgtEl>
                                      </p:cBhvr>
                                    </p:animEffect>
                                    <p:anim calcmode="lin" valueType="num">
                                      <p:cBhvr>
                                        <p:cTn id="3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5" dur="26">
                                          <p:stCondLst>
                                            <p:cond delay="650"/>
                                          </p:stCondLst>
                                        </p:cTn>
                                        <p:tgtEl>
                                          <p:spTgt spid="6"/>
                                        </p:tgtEl>
                                      </p:cBhvr>
                                      <p:to x="100000" y="60000"/>
                                    </p:animScale>
                                    <p:animScale>
                                      <p:cBhvr>
                                        <p:cTn id="36" dur="166" decel="50000">
                                          <p:stCondLst>
                                            <p:cond delay="676"/>
                                          </p:stCondLst>
                                        </p:cTn>
                                        <p:tgtEl>
                                          <p:spTgt spid="6"/>
                                        </p:tgtEl>
                                      </p:cBhvr>
                                      <p:to x="100000" y="100000"/>
                                    </p:animScale>
                                    <p:animScale>
                                      <p:cBhvr>
                                        <p:cTn id="37" dur="26">
                                          <p:stCondLst>
                                            <p:cond delay="1312"/>
                                          </p:stCondLst>
                                        </p:cTn>
                                        <p:tgtEl>
                                          <p:spTgt spid="6"/>
                                        </p:tgtEl>
                                      </p:cBhvr>
                                      <p:to x="100000" y="80000"/>
                                    </p:animScale>
                                    <p:animScale>
                                      <p:cBhvr>
                                        <p:cTn id="38" dur="166" decel="50000">
                                          <p:stCondLst>
                                            <p:cond delay="1338"/>
                                          </p:stCondLst>
                                        </p:cTn>
                                        <p:tgtEl>
                                          <p:spTgt spid="6"/>
                                        </p:tgtEl>
                                      </p:cBhvr>
                                      <p:to x="100000" y="100000"/>
                                    </p:animScale>
                                    <p:animScale>
                                      <p:cBhvr>
                                        <p:cTn id="39" dur="26">
                                          <p:stCondLst>
                                            <p:cond delay="1642"/>
                                          </p:stCondLst>
                                        </p:cTn>
                                        <p:tgtEl>
                                          <p:spTgt spid="6"/>
                                        </p:tgtEl>
                                      </p:cBhvr>
                                      <p:to x="100000" y="90000"/>
                                    </p:animScale>
                                    <p:animScale>
                                      <p:cBhvr>
                                        <p:cTn id="40" dur="166" decel="50000">
                                          <p:stCondLst>
                                            <p:cond delay="1668"/>
                                          </p:stCondLst>
                                        </p:cTn>
                                        <p:tgtEl>
                                          <p:spTgt spid="6"/>
                                        </p:tgtEl>
                                      </p:cBhvr>
                                      <p:to x="100000" y="100000"/>
                                    </p:animScale>
                                    <p:animScale>
                                      <p:cBhvr>
                                        <p:cTn id="41" dur="26">
                                          <p:stCondLst>
                                            <p:cond delay="1808"/>
                                          </p:stCondLst>
                                        </p:cTn>
                                        <p:tgtEl>
                                          <p:spTgt spid="6"/>
                                        </p:tgtEl>
                                      </p:cBhvr>
                                      <p:to x="100000" y="95000"/>
                                    </p:animScale>
                                    <p:animScale>
                                      <p:cBhvr>
                                        <p:cTn id="42" dur="166" decel="50000">
                                          <p:stCondLst>
                                            <p:cond delay="1834"/>
                                          </p:stCondLst>
                                        </p:cTn>
                                        <p:tgtEl>
                                          <p:spTgt spid="6"/>
                                        </p:tgtEl>
                                      </p:cBhvr>
                                      <p:to x="100000" y="100000"/>
                                    </p:animScale>
                                  </p:childTnLst>
                                </p:cTn>
                              </p:par>
                            </p:childTnLst>
                          </p:cTn>
                        </p:par>
                        <p:par>
                          <p:cTn id="43" fill="hold">
                            <p:stCondLst>
                              <p:cond delay="2000"/>
                            </p:stCondLst>
                            <p:childTnLst>
                              <p:par>
                                <p:cTn id="44" presetID="23" presetClass="exit" presetSubtype="16" fill="hold" grpId="0" nodeType="afterEffect">
                                  <p:stCondLst>
                                    <p:cond delay="0"/>
                                  </p:stCondLst>
                                  <p:childTnLst>
                                    <p:anim calcmode="lin" valueType="num">
                                      <p:cBhvr>
                                        <p:cTn id="45" dur="1000"/>
                                        <p:tgtEl>
                                          <p:spTgt spid="6"/>
                                        </p:tgtEl>
                                        <p:attrNameLst>
                                          <p:attrName>ppt_w</p:attrName>
                                        </p:attrNameLst>
                                      </p:cBhvr>
                                      <p:tavLst>
                                        <p:tav tm="0">
                                          <p:val>
                                            <p:strVal val="ppt_w"/>
                                          </p:val>
                                        </p:tav>
                                        <p:tav tm="100000">
                                          <p:val>
                                            <p:strVal val="4*ppt_w"/>
                                          </p:val>
                                        </p:tav>
                                      </p:tavLst>
                                    </p:anim>
                                    <p:anim calcmode="lin" valueType="num">
                                      <p:cBhvr>
                                        <p:cTn id="46" dur="1000"/>
                                        <p:tgtEl>
                                          <p:spTgt spid="6"/>
                                        </p:tgtEl>
                                        <p:attrNameLst>
                                          <p:attrName>ppt_h</p:attrName>
                                        </p:attrNameLst>
                                      </p:cBhvr>
                                      <p:tavLst>
                                        <p:tav tm="0">
                                          <p:val>
                                            <p:strVal val="ppt_h"/>
                                          </p:val>
                                        </p:tav>
                                        <p:tav tm="100000">
                                          <p:val>
                                            <p:strVal val="4*ppt_h"/>
                                          </p:val>
                                        </p:tav>
                                      </p:tavLst>
                                    </p:anim>
                                    <p:set>
                                      <p:cBhvr>
                                        <p:cTn id="47"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6" grpId="1" animBg="1"/>
      <p:bldP spid="9" grpId="0" animBg="1"/>
      <p:bldP spid="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txBox="1">
            <a:spLocks noChangeArrowheads="1"/>
          </p:cNvSpPr>
          <p:nvPr/>
        </p:nvSpPr>
        <p:spPr>
          <a:xfrm>
            <a:off x="6732240" y="274638"/>
            <a:ext cx="1954560" cy="706090"/>
          </a:xfrm>
          <a:prstGeom prst="rect">
            <a:avLst/>
          </a:prstGeom>
        </p:spPr>
        <p:txBody>
          <a:bodyPr>
            <a:noAutofit/>
          </a:bodyPr>
          <a:lstStyle/>
          <a:p>
            <a:pPr marL="342900" marR="0" lvl="0" indent="-342900" algn="r" defTabSz="914400" rtl="1" eaLnBrk="1" fontAlgn="auto" latinLnBrk="0" hangingPunct="1">
              <a:lnSpc>
                <a:spcPct val="150000"/>
              </a:lnSpc>
              <a:spcBef>
                <a:spcPct val="20000"/>
              </a:spcBef>
              <a:spcAft>
                <a:spcPts val="0"/>
              </a:spcAft>
              <a:buClrTx/>
              <a:buSzTx/>
              <a:buFontTx/>
              <a:buNone/>
              <a:tabLst/>
              <a:defRPr/>
            </a:pPr>
            <a:r>
              <a:rPr kumimoji="0" lang="he-IL"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rPr>
              <a:t>גוש עציון</a:t>
            </a:r>
            <a:endParaRPr kumimoji="0" lang="en-US"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endParaRPr>
          </a:p>
        </p:txBody>
      </p:sp>
      <p:sp>
        <p:nvSpPr>
          <p:cNvPr id="4" name="מלבן 3"/>
          <p:cNvSpPr/>
          <p:nvPr/>
        </p:nvSpPr>
        <p:spPr>
          <a:xfrm>
            <a:off x="6444208" y="1556792"/>
            <a:ext cx="2361544" cy="369332"/>
          </a:xfrm>
          <a:prstGeom prst="rect">
            <a:avLst/>
          </a:prstGeom>
        </p:spPr>
        <p:txBody>
          <a:bodyPr wrap="none">
            <a:spAutoFit/>
          </a:bodyPr>
          <a:lstStyle/>
          <a:p>
            <a:r>
              <a:rPr lang="he-IL" b="1" dirty="0" smtClean="0">
                <a:latin typeface="Tahoma" pitchFamily="34" charset="0"/>
                <a:ea typeface="Tahoma" pitchFamily="34" charset="0"/>
                <a:cs typeface="Tahoma" pitchFamily="34" charset="0"/>
              </a:rPr>
              <a:t>קרב כ"ה ניסן – 4.5</a:t>
            </a:r>
            <a:endParaRPr lang="he-IL" dirty="0"/>
          </a:p>
        </p:txBody>
      </p:sp>
      <p:pic>
        <p:nvPicPr>
          <p:cNvPr id="8" name="Picture 2"/>
          <p:cNvPicPr>
            <a:picLocks noChangeAspect="1" noChangeArrowheads="1"/>
          </p:cNvPicPr>
          <p:nvPr/>
        </p:nvPicPr>
        <p:blipFill>
          <a:blip r:embed="rId2" cstate="print"/>
          <a:srcRect/>
          <a:stretch>
            <a:fillRect/>
          </a:stretch>
        </p:blipFill>
        <p:spPr bwMode="auto">
          <a:xfrm>
            <a:off x="1043608" y="188640"/>
            <a:ext cx="4183368" cy="6376955"/>
          </a:xfrm>
          <a:prstGeom prst="rect">
            <a:avLst/>
          </a:prstGeom>
          <a:noFill/>
          <a:ln w="9525">
            <a:noFill/>
            <a:miter lim="800000"/>
            <a:headEnd/>
            <a:tailEnd/>
          </a:ln>
          <a:effectLst/>
        </p:spPr>
      </p:pic>
      <p:sp>
        <p:nvSpPr>
          <p:cNvPr id="7" name="AutoShape 215"/>
          <p:cNvSpPr>
            <a:spLocks noChangeArrowheads="1"/>
          </p:cNvSpPr>
          <p:nvPr/>
        </p:nvSpPr>
        <p:spPr bwMode="auto">
          <a:xfrm>
            <a:off x="3419872" y="321297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9" name="AutoShape 215"/>
          <p:cNvSpPr>
            <a:spLocks noChangeArrowheads="1"/>
          </p:cNvSpPr>
          <p:nvPr/>
        </p:nvSpPr>
        <p:spPr bwMode="auto">
          <a:xfrm>
            <a:off x="2843808" y="429309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1" name="AutoShape 215"/>
          <p:cNvSpPr>
            <a:spLocks noChangeArrowheads="1"/>
          </p:cNvSpPr>
          <p:nvPr/>
        </p:nvSpPr>
        <p:spPr bwMode="auto">
          <a:xfrm>
            <a:off x="1259632" y="429309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7" name="חץ למטה 16"/>
          <p:cNvSpPr/>
          <p:nvPr/>
        </p:nvSpPr>
        <p:spPr>
          <a:xfrm rot="6482689">
            <a:off x="4146158" y="3188272"/>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8" name="חץ למטה 17"/>
          <p:cNvSpPr/>
          <p:nvPr/>
        </p:nvSpPr>
        <p:spPr>
          <a:xfrm rot="9218565">
            <a:off x="3133994" y="4332658"/>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9" name="חץ למטה 18"/>
          <p:cNvSpPr/>
          <p:nvPr/>
        </p:nvSpPr>
        <p:spPr>
          <a:xfrm rot="14829819">
            <a:off x="834888" y="4304546"/>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par>
                          <p:cTn id="8" fill="hold">
                            <p:stCondLst>
                              <p:cond delay="2000"/>
                            </p:stCondLst>
                            <p:childTnLst>
                              <p:par>
                                <p:cTn id="9" presetID="22" presetClass="entr" presetSubtype="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2000"/>
                                        <p:tgtEl>
                                          <p:spTgt spid="17"/>
                                        </p:tgtEl>
                                      </p:cBhvr>
                                    </p:animEffect>
                                  </p:childTnLst>
                                </p:cTn>
                              </p:par>
                            </p:childTnLst>
                          </p:cTn>
                        </p:par>
                        <p:par>
                          <p:cTn id="12" fill="hold">
                            <p:stCondLst>
                              <p:cond delay="4000"/>
                            </p:stCondLst>
                            <p:childTnLst>
                              <p:par>
                                <p:cTn id="13" presetID="26" presetClass="entr" presetSubtype="0"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80">
                                          <p:stCondLst>
                                            <p:cond delay="0"/>
                                          </p:stCondLst>
                                        </p:cTn>
                                        <p:tgtEl>
                                          <p:spTgt spid="7"/>
                                        </p:tgtEl>
                                      </p:cBhvr>
                                    </p:animEffect>
                                    <p:anim calcmode="lin" valueType="num">
                                      <p:cBhvr>
                                        <p:cTn id="1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1" dur="26">
                                          <p:stCondLst>
                                            <p:cond delay="650"/>
                                          </p:stCondLst>
                                        </p:cTn>
                                        <p:tgtEl>
                                          <p:spTgt spid="7"/>
                                        </p:tgtEl>
                                      </p:cBhvr>
                                      <p:to x="100000" y="60000"/>
                                    </p:animScale>
                                    <p:animScale>
                                      <p:cBhvr>
                                        <p:cTn id="22" dur="166" decel="50000">
                                          <p:stCondLst>
                                            <p:cond delay="676"/>
                                          </p:stCondLst>
                                        </p:cTn>
                                        <p:tgtEl>
                                          <p:spTgt spid="7"/>
                                        </p:tgtEl>
                                      </p:cBhvr>
                                      <p:to x="100000" y="100000"/>
                                    </p:animScale>
                                    <p:animScale>
                                      <p:cBhvr>
                                        <p:cTn id="23" dur="26">
                                          <p:stCondLst>
                                            <p:cond delay="1312"/>
                                          </p:stCondLst>
                                        </p:cTn>
                                        <p:tgtEl>
                                          <p:spTgt spid="7"/>
                                        </p:tgtEl>
                                      </p:cBhvr>
                                      <p:to x="100000" y="80000"/>
                                    </p:animScale>
                                    <p:animScale>
                                      <p:cBhvr>
                                        <p:cTn id="24" dur="166" decel="50000">
                                          <p:stCondLst>
                                            <p:cond delay="1338"/>
                                          </p:stCondLst>
                                        </p:cTn>
                                        <p:tgtEl>
                                          <p:spTgt spid="7"/>
                                        </p:tgtEl>
                                      </p:cBhvr>
                                      <p:to x="100000" y="100000"/>
                                    </p:animScale>
                                    <p:animScale>
                                      <p:cBhvr>
                                        <p:cTn id="25" dur="26">
                                          <p:stCondLst>
                                            <p:cond delay="1642"/>
                                          </p:stCondLst>
                                        </p:cTn>
                                        <p:tgtEl>
                                          <p:spTgt spid="7"/>
                                        </p:tgtEl>
                                      </p:cBhvr>
                                      <p:to x="100000" y="90000"/>
                                    </p:animScale>
                                    <p:animScale>
                                      <p:cBhvr>
                                        <p:cTn id="26" dur="166" decel="50000">
                                          <p:stCondLst>
                                            <p:cond delay="1668"/>
                                          </p:stCondLst>
                                        </p:cTn>
                                        <p:tgtEl>
                                          <p:spTgt spid="7"/>
                                        </p:tgtEl>
                                      </p:cBhvr>
                                      <p:to x="100000" y="100000"/>
                                    </p:animScale>
                                    <p:animScale>
                                      <p:cBhvr>
                                        <p:cTn id="27" dur="26">
                                          <p:stCondLst>
                                            <p:cond delay="1808"/>
                                          </p:stCondLst>
                                        </p:cTn>
                                        <p:tgtEl>
                                          <p:spTgt spid="7"/>
                                        </p:tgtEl>
                                      </p:cBhvr>
                                      <p:to x="100000" y="95000"/>
                                    </p:animScale>
                                    <p:animScale>
                                      <p:cBhvr>
                                        <p:cTn id="28" dur="166" decel="50000">
                                          <p:stCondLst>
                                            <p:cond delay="1834"/>
                                          </p:stCondLst>
                                        </p:cTn>
                                        <p:tgtEl>
                                          <p:spTgt spid="7"/>
                                        </p:tgtEl>
                                      </p:cBhvr>
                                      <p:to x="100000" y="100000"/>
                                    </p:animScale>
                                  </p:childTnLst>
                                </p:cTn>
                              </p:par>
                            </p:childTnLst>
                          </p:cTn>
                        </p:par>
                        <p:par>
                          <p:cTn id="29" fill="hold">
                            <p:stCondLst>
                              <p:cond delay="6000"/>
                            </p:stCondLst>
                            <p:childTnLst>
                              <p:par>
                                <p:cTn id="30" presetID="23" presetClass="exit" presetSubtype="16" fill="hold" grpId="0" nodeType="afterEffect">
                                  <p:stCondLst>
                                    <p:cond delay="0"/>
                                  </p:stCondLst>
                                  <p:childTnLst>
                                    <p:anim calcmode="lin" valueType="num">
                                      <p:cBhvr>
                                        <p:cTn id="31" dur="1000"/>
                                        <p:tgtEl>
                                          <p:spTgt spid="7"/>
                                        </p:tgtEl>
                                        <p:attrNameLst>
                                          <p:attrName>ppt_w</p:attrName>
                                        </p:attrNameLst>
                                      </p:cBhvr>
                                      <p:tavLst>
                                        <p:tav tm="0">
                                          <p:val>
                                            <p:strVal val="ppt_w"/>
                                          </p:val>
                                        </p:tav>
                                        <p:tav tm="100000">
                                          <p:val>
                                            <p:strVal val="4*ppt_w"/>
                                          </p:val>
                                        </p:tav>
                                      </p:tavLst>
                                    </p:anim>
                                    <p:anim calcmode="lin" valueType="num">
                                      <p:cBhvr>
                                        <p:cTn id="32" dur="1000"/>
                                        <p:tgtEl>
                                          <p:spTgt spid="7"/>
                                        </p:tgtEl>
                                        <p:attrNameLst>
                                          <p:attrName>ppt_h</p:attrName>
                                        </p:attrNameLst>
                                      </p:cBhvr>
                                      <p:tavLst>
                                        <p:tav tm="0">
                                          <p:val>
                                            <p:strVal val="ppt_h"/>
                                          </p:val>
                                        </p:tav>
                                        <p:tav tm="100000">
                                          <p:val>
                                            <p:strVal val="4*ppt_h"/>
                                          </p:val>
                                        </p:tav>
                                      </p:tavLst>
                                    </p:anim>
                                    <p:set>
                                      <p:cBhvr>
                                        <p:cTn id="33" dur="1" fill="hold">
                                          <p:stCondLst>
                                            <p:cond delay="999"/>
                                          </p:stCondLst>
                                        </p:cTn>
                                        <p:tgtEl>
                                          <p:spTgt spid="7"/>
                                        </p:tgtEl>
                                        <p:attrNameLst>
                                          <p:attrName>style.visibility</p:attrName>
                                        </p:attrNameLst>
                                      </p:cBhvr>
                                      <p:to>
                                        <p:strVal val="hidden"/>
                                      </p:to>
                                    </p:set>
                                  </p:childTnLst>
                                </p:cTn>
                              </p:par>
                            </p:childTnLst>
                          </p:cTn>
                        </p:par>
                        <p:par>
                          <p:cTn id="34" fill="hold">
                            <p:stCondLst>
                              <p:cond delay="7000"/>
                            </p:stCondLst>
                            <p:childTnLst>
                              <p:par>
                                <p:cTn id="35" presetID="9" presetClass="exit" presetSubtype="0" fill="hold" grpId="1" nodeType="afterEffect">
                                  <p:stCondLst>
                                    <p:cond delay="0"/>
                                  </p:stCondLst>
                                  <p:childTnLst>
                                    <p:animEffect transition="out" filter="dissolve">
                                      <p:cBhvr>
                                        <p:cTn id="36" dur="2000"/>
                                        <p:tgtEl>
                                          <p:spTgt spid="17"/>
                                        </p:tgtEl>
                                      </p:cBhvr>
                                    </p:animEffect>
                                    <p:set>
                                      <p:cBhvr>
                                        <p:cTn id="37" dur="1" fill="hold">
                                          <p:stCondLst>
                                            <p:cond delay="1999"/>
                                          </p:stCondLst>
                                        </p:cTn>
                                        <p:tgtEl>
                                          <p:spTgt spid="17"/>
                                        </p:tgtEl>
                                        <p:attrNameLst>
                                          <p:attrName>style.visibility</p:attrName>
                                        </p:attrNameLst>
                                      </p:cBhvr>
                                      <p:to>
                                        <p:strVal val="hidden"/>
                                      </p:to>
                                    </p:set>
                                  </p:childTnLst>
                                </p:cTn>
                              </p:par>
                            </p:childTnLst>
                          </p:cTn>
                        </p:par>
                        <p:par>
                          <p:cTn id="38" fill="hold">
                            <p:stCondLst>
                              <p:cond delay="9000"/>
                            </p:stCondLst>
                            <p:childTnLst>
                              <p:par>
                                <p:cTn id="39" presetID="22" presetClass="entr" presetSubtype="4"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2000"/>
                                        <p:tgtEl>
                                          <p:spTgt spid="18"/>
                                        </p:tgtEl>
                                      </p:cBhvr>
                                    </p:animEffect>
                                  </p:childTnLst>
                                </p:cTn>
                              </p:par>
                            </p:childTnLst>
                          </p:cTn>
                        </p:par>
                        <p:par>
                          <p:cTn id="42" fill="hold">
                            <p:stCondLst>
                              <p:cond delay="11000"/>
                            </p:stCondLst>
                            <p:childTnLst>
                              <p:par>
                                <p:cTn id="43" presetID="26" presetClass="entr" presetSubtype="0" fill="hold" grpId="1"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80">
                                          <p:stCondLst>
                                            <p:cond delay="0"/>
                                          </p:stCondLst>
                                        </p:cTn>
                                        <p:tgtEl>
                                          <p:spTgt spid="9"/>
                                        </p:tgtEl>
                                      </p:cBhvr>
                                    </p:animEffect>
                                    <p:anim calcmode="lin" valueType="num">
                                      <p:cBhvr>
                                        <p:cTn id="4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1" dur="26">
                                          <p:stCondLst>
                                            <p:cond delay="650"/>
                                          </p:stCondLst>
                                        </p:cTn>
                                        <p:tgtEl>
                                          <p:spTgt spid="9"/>
                                        </p:tgtEl>
                                      </p:cBhvr>
                                      <p:to x="100000" y="60000"/>
                                    </p:animScale>
                                    <p:animScale>
                                      <p:cBhvr>
                                        <p:cTn id="52" dur="166" decel="50000">
                                          <p:stCondLst>
                                            <p:cond delay="676"/>
                                          </p:stCondLst>
                                        </p:cTn>
                                        <p:tgtEl>
                                          <p:spTgt spid="9"/>
                                        </p:tgtEl>
                                      </p:cBhvr>
                                      <p:to x="100000" y="100000"/>
                                    </p:animScale>
                                    <p:animScale>
                                      <p:cBhvr>
                                        <p:cTn id="53" dur="26">
                                          <p:stCondLst>
                                            <p:cond delay="1312"/>
                                          </p:stCondLst>
                                        </p:cTn>
                                        <p:tgtEl>
                                          <p:spTgt spid="9"/>
                                        </p:tgtEl>
                                      </p:cBhvr>
                                      <p:to x="100000" y="80000"/>
                                    </p:animScale>
                                    <p:animScale>
                                      <p:cBhvr>
                                        <p:cTn id="54" dur="166" decel="50000">
                                          <p:stCondLst>
                                            <p:cond delay="1338"/>
                                          </p:stCondLst>
                                        </p:cTn>
                                        <p:tgtEl>
                                          <p:spTgt spid="9"/>
                                        </p:tgtEl>
                                      </p:cBhvr>
                                      <p:to x="100000" y="100000"/>
                                    </p:animScale>
                                    <p:animScale>
                                      <p:cBhvr>
                                        <p:cTn id="55" dur="26">
                                          <p:stCondLst>
                                            <p:cond delay="1642"/>
                                          </p:stCondLst>
                                        </p:cTn>
                                        <p:tgtEl>
                                          <p:spTgt spid="9"/>
                                        </p:tgtEl>
                                      </p:cBhvr>
                                      <p:to x="100000" y="90000"/>
                                    </p:animScale>
                                    <p:animScale>
                                      <p:cBhvr>
                                        <p:cTn id="56" dur="166" decel="50000">
                                          <p:stCondLst>
                                            <p:cond delay="1668"/>
                                          </p:stCondLst>
                                        </p:cTn>
                                        <p:tgtEl>
                                          <p:spTgt spid="9"/>
                                        </p:tgtEl>
                                      </p:cBhvr>
                                      <p:to x="100000" y="100000"/>
                                    </p:animScale>
                                    <p:animScale>
                                      <p:cBhvr>
                                        <p:cTn id="57" dur="26">
                                          <p:stCondLst>
                                            <p:cond delay="1808"/>
                                          </p:stCondLst>
                                        </p:cTn>
                                        <p:tgtEl>
                                          <p:spTgt spid="9"/>
                                        </p:tgtEl>
                                      </p:cBhvr>
                                      <p:to x="100000" y="95000"/>
                                    </p:animScale>
                                    <p:animScale>
                                      <p:cBhvr>
                                        <p:cTn id="58" dur="166" decel="50000">
                                          <p:stCondLst>
                                            <p:cond delay="1834"/>
                                          </p:stCondLst>
                                        </p:cTn>
                                        <p:tgtEl>
                                          <p:spTgt spid="9"/>
                                        </p:tgtEl>
                                      </p:cBhvr>
                                      <p:to x="100000" y="100000"/>
                                    </p:animScale>
                                  </p:childTnLst>
                                </p:cTn>
                              </p:par>
                            </p:childTnLst>
                          </p:cTn>
                        </p:par>
                        <p:par>
                          <p:cTn id="59" fill="hold">
                            <p:stCondLst>
                              <p:cond delay="13000"/>
                            </p:stCondLst>
                            <p:childTnLst>
                              <p:par>
                                <p:cTn id="60" presetID="23" presetClass="exit" presetSubtype="16" fill="hold" grpId="0" nodeType="afterEffect">
                                  <p:stCondLst>
                                    <p:cond delay="0"/>
                                  </p:stCondLst>
                                  <p:childTnLst>
                                    <p:anim calcmode="lin" valueType="num">
                                      <p:cBhvr>
                                        <p:cTn id="61" dur="1000"/>
                                        <p:tgtEl>
                                          <p:spTgt spid="9"/>
                                        </p:tgtEl>
                                        <p:attrNameLst>
                                          <p:attrName>ppt_w</p:attrName>
                                        </p:attrNameLst>
                                      </p:cBhvr>
                                      <p:tavLst>
                                        <p:tav tm="0">
                                          <p:val>
                                            <p:strVal val="ppt_w"/>
                                          </p:val>
                                        </p:tav>
                                        <p:tav tm="100000">
                                          <p:val>
                                            <p:strVal val="4*ppt_w"/>
                                          </p:val>
                                        </p:tav>
                                      </p:tavLst>
                                    </p:anim>
                                    <p:anim calcmode="lin" valueType="num">
                                      <p:cBhvr>
                                        <p:cTn id="62" dur="1000"/>
                                        <p:tgtEl>
                                          <p:spTgt spid="9"/>
                                        </p:tgtEl>
                                        <p:attrNameLst>
                                          <p:attrName>ppt_h</p:attrName>
                                        </p:attrNameLst>
                                      </p:cBhvr>
                                      <p:tavLst>
                                        <p:tav tm="0">
                                          <p:val>
                                            <p:strVal val="ppt_h"/>
                                          </p:val>
                                        </p:tav>
                                        <p:tav tm="100000">
                                          <p:val>
                                            <p:strVal val="4*ppt_h"/>
                                          </p:val>
                                        </p:tav>
                                      </p:tavLst>
                                    </p:anim>
                                    <p:set>
                                      <p:cBhvr>
                                        <p:cTn id="63" dur="1" fill="hold">
                                          <p:stCondLst>
                                            <p:cond delay="999"/>
                                          </p:stCondLst>
                                        </p:cTn>
                                        <p:tgtEl>
                                          <p:spTgt spid="9"/>
                                        </p:tgtEl>
                                        <p:attrNameLst>
                                          <p:attrName>style.visibility</p:attrName>
                                        </p:attrNameLst>
                                      </p:cBhvr>
                                      <p:to>
                                        <p:strVal val="hidden"/>
                                      </p:to>
                                    </p:set>
                                  </p:childTnLst>
                                </p:cTn>
                              </p:par>
                            </p:childTnLst>
                          </p:cTn>
                        </p:par>
                        <p:par>
                          <p:cTn id="64" fill="hold">
                            <p:stCondLst>
                              <p:cond delay="14000"/>
                            </p:stCondLst>
                            <p:childTnLst>
                              <p:par>
                                <p:cTn id="65" presetID="9" presetClass="exit" presetSubtype="0" fill="hold" grpId="1" nodeType="afterEffect">
                                  <p:stCondLst>
                                    <p:cond delay="0"/>
                                  </p:stCondLst>
                                  <p:childTnLst>
                                    <p:animEffect transition="out" filter="dissolve">
                                      <p:cBhvr>
                                        <p:cTn id="66" dur="2000"/>
                                        <p:tgtEl>
                                          <p:spTgt spid="18"/>
                                        </p:tgtEl>
                                      </p:cBhvr>
                                    </p:animEffect>
                                    <p:set>
                                      <p:cBhvr>
                                        <p:cTn id="67" dur="1" fill="hold">
                                          <p:stCondLst>
                                            <p:cond delay="1999"/>
                                          </p:stCondLst>
                                        </p:cTn>
                                        <p:tgtEl>
                                          <p:spTgt spid="18"/>
                                        </p:tgtEl>
                                        <p:attrNameLst>
                                          <p:attrName>style.visibility</p:attrName>
                                        </p:attrNameLst>
                                      </p:cBhvr>
                                      <p:to>
                                        <p:strVal val="hidden"/>
                                      </p:to>
                                    </p:set>
                                  </p:childTnLst>
                                </p:cTn>
                              </p:par>
                            </p:childTnLst>
                          </p:cTn>
                        </p:par>
                        <p:par>
                          <p:cTn id="68" fill="hold">
                            <p:stCondLst>
                              <p:cond delay="16000"/>
                            </p:stCondLst>
                            <p:childTnLst>
                              <p:par>
                                <p:cTn id="69" presetID="2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2000"/>
                                        <p:tgtEl>
                                          <p:spTgt spid="19"/>
                                        </p:tgtEl>
                                      </p:cBhvr>
                                    </p:animEffect>
                                  </p:childTnLst>
                                </p:cTn>
                              </p:par>
                            </p:childTnLst>
                          </p:cTn>
                        </p:par>
                        <p:par>
                          <p:cTn id="72" fill="hold">
                            <p:stCondLst>
                              <p:cond delay="18000"/>
                            </p:stCondLst>
                            <p:childTnLst>
                              <p:par>
                                <p:cTn id="73" presetID="26" presetClass="entr" presetSubtype="0" fill="hold" grpId="1"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80">
                                          <p:stCondLst>
                                            <p:cond delay="0"/>
                                          </p:stCondLst>
                                        </p:cTn>
                                        <p:tgtEl>
                                          <p:spTgt spid="11"/>
                                        </p:tgtEl>
                                      </p:cBhvr>
                                    </p:animEffect>
                                    <p:anim calcmode="lin" valueType="num">
                                      <p:cBhvr>
                                        <p:cTn id="7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81" dur="26">
                                          <p:stCondLst>
                                            <p:cond delay="650"/>
                                          </p:stCondLst>
                                        </p:cTn>
                                        <p:tgtEl>
                                          <p:spTgt spid="11"/>
                                        </p:tgtEl>
                                      </p:cBhvr>
                                      <p:to x="100000" y="60000"/>
                                    </p:animScale>
                                    <p:animScale>
                                      <p:cBhvr>
                                        <p:cTn id="82" dur="166" decel="50000">
                                          <p:stCondLst>
                                            <p:cond delay="676"/>
                                          </p:stCondLst>
                                        </p:cTn>
                                        <p:tgtEl>
                                          <p:spTgt spid="11"/>
                                        </p:tgtEl>
                                      </p:cBhvr>
                                      <p:to x="100000" y="100000"/>
                                    </p:animScale>
                                    <p:animScale>
                                      <p:cBhvr>
                                        <p:cTn id="83" dur="26">
                                          <p:stCondLst>
                                            <p:cond delay="1312"/>
                                          </p:stCondLst>
                                        </p:cTn>
                                        <p:tgtEl>
                                          <p:spTgt spid="11"/>
                                        </p:tgtEl>
                                      </p:cBhvr>
                                      <p:to x="100000" y="80000"/>
                                    </p:animScale>
                                    <p:animScale>
                                      <p:cBhvr>
                                        <p:cTn id="84" dur="166" decel="50000">
                                          <p:stCondLst>
                                            <p:cond delay="1338"/>
                                          </p:stCondLst>
                                        </p:cTn>
                                        <p:tgtEl>
                                          <p:spTgt spid="11"/>
                                        </p:tgtEl>
                                      </p:cBhvr>
                                      <p:to x="100000" y="100000"/>
                                    </p:animScale>
                                    <p:animScale>
                                      <p:cBhvr>
                                        <p:cTn id="85" dur="26">
                                          <p:stCondLst>
                                            <p:cond delay="1642"/>
                                          </p:stCondLst>
                                        </p:cTn>
                                        <p:tgtEl>
                                          <p:spTgt spid="11"/>
                                        </p:tgtEl>
                                      </p:cBhvr>
                                      <p:to x="100000" y="90000"/>
                                    </p:animScale>
                                    <p:animScale>
                                      <p:cBhvr>
                                        <p:cTn id="86" dur="166" decel="50000">
                                          <p:stCondLst>
                                            <p:cond delay="1668"/>
                                          </p:stCondLst>
                                        </p:cTn>
                                        <p:tgtEl>
                                          <p:spTgt spid="11"/>
                                        </p:tgtEl>
                                      </p:cBhvr>
                                      <p:to x="100000" y="100000"/>
                                    </p:animScale>
                                    <p:animScale>
                                      <p:cBhvr>
                                        <p:cTn id="87" dur="26">
                                          <p:stCondLst>
                                            <p:cond delay="1808"/>
                                          </p:stCondLst>
                                        </p:cTn>
                                        <p:tgtEl>
                                          <p:spTgt spid="11"/>
                                        </p:tgtEl>
                                      </p:cBhvr>
                                      <p:to x="100000" y="95000"/>
                                    </p:animScale>
                                    <p:animScale>
                                      <p:cBhvr>
                                        <p:cTn id="88" dur="166" decel="50000">
                                          <p:stCondLst>
                                            <p:cond delay="1834"/>
                                          </p:stCondLst>
                                        </p:cTn>
                                        <p:tgtEl>
                                          <p:spTgt spid="11"/>
                                        </p:tgtEl>
                                      </p:cBhvr>
                                      <p:to x="100000" y="100000"/>
                                    </p:animScale>
                                  </p:childTnLst>
                                </p:cTn>
                              </p:par>
                            </p:childTnLst>
                          </p:cTn>
                        </p:par>
                        <p:par>
                          <p:cTn id="89" fill="hold">
                            <p:stCondLst>
                              <p:cond delay="20000"/>
                            </p:stCondLst>
                            <p:childTnLst>
                              <p:par>
                                <p:cTn id="90" presetID="23" presetClass="exit" presetSubtype="16" fill="hold" grpId="0" nodeType="afterEffect">
                                  <p:stCondLst>
                                    <p:cond delay="0"/>
                                  </p:stCondLst>
                                  <p:childTnLst>
                                    <p:anim calcmode="lin" valueType="num">
                                      <p:cBhvr>
                                        <p:cTn id="91" dur="1000"/>
                                        <p:tgtEl>
                                          <p:spTgt spid="11"/>
                                        </p:tgtEl>
                                        <p:attrNameLst>
                                          <p:attrName>ppt_w</p:attrName>
                                        </p:attrNameLst>
                                      </p:cBhvr>
                                      <p:tavLst>
                                        <p:tav tm="0">
                                          <p:val>
                                            <p:strVal val="ppt_w"/>
                                          </p:val>
                                        </p:tav>
                                        <p:tav tm="100000">
                                          <p:val>
                                            <p:strVal val="4*ppt_w"/>
                                          </p:val>
                                        </p:tav>
                                      </p:tavLst>
                                    </p:anim>
                                    <p:anim calcmode="lin" valueType="num">
                                      <p:cBhvr>
                                        <p:cTn id="92" dur="1000"/>
                                        <p:tgtEl>
                                          <p:spTgt spid="11"/>
                                        </p:tgtEl>
                                        <p:attrNameLst>
                                          <p:attrName>ppt_h</p:attrName>
                                        </p:attrNameLst>
                                      </p:cBhvr>
                                      <p:tavLst>
                                        <p:tav tm="0">
                                          <p:val>
                                            <p:strVal val="ppt_h"/>
                                          </p:val>
                                        </p:tav>
                                        <p:tav tm="100000">
                                          <p:val>
                                            <p:strVal val="4*ppt_h"/>
                                          </p:val>
                                        </p:tav>
                                      </p:tavLst>
                                    </p:anim>
                                    <p:set>
                                      <p:cBhvr>
                                        <p:cTn id="93" dur="1" fill="hold">
                                          <p:stCondLst>
                                            <p:cond delay="999"/>
                                          </p:stCondLst>
                                        </p:cTn>
                                        <p:tgtEl>
                                          <p:spTgt spid="11"/>
                                        </p:tgtEl>
                                        <p:attrNameLst>
                                          <p:attrName>style.visibility</p:attrName>
                                        </p:attrNameLst>
                                      </p:cBhvr>
                                      <p:to>
                                        <p:strVal val="hidden"/>
                                      </p:to>
                                    </p:set>
                                  </p:childTnLst>
                                </p:cTn>
                              </p:par>
                            </p:childTnLst>
                          </p:cTn>
                        </p:par>
                        <p:par>
                          <p:cTn id="94" fill="hold">
                            <p:stCondLst>
                              <p:cond delay="21000"/>
                            </p:stCondLst>
                            <p:childTnLst>
                              <p:par>
                                <p:cTn id="95" presetID="9" presetClass="exit" presetSubtype="0" fill="hold" grpId="1" nodeType="afterEffect">
                                  <p:stCondLst>
                                    <p:cond delay="0"/>
                                  </p:stCondLst>
                                  <p:childTnLst>
                                    <p:animEffect transition="out" filter="dissolve">
                                      <p:cBhvr>
                                        <p:cTn id="96" dur="2000"/>
                                        <p:tgtEl>
                                          <p:spTgt spid="19"/>
                                        </p:tgtEl>
                                      </p:cBhvr>
                                    </p:animEffect>
                                    <p:set>
                                      <p:cBhvr>
                                        <p:cTn id="97" dur="1" fill="hold">
                                          <p:stCondLst>
                                            <p:cond delay="1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7" grpId="1" animBg="1"/>
      <p:bldP spid="9" grpId="0" animBg="1"/>
      <p:bldP spid="9" grpId="1" animBg="1"/>
      <p:bldP spid="11" grpId="0" animBg="1"/>
      <p:bldP spid="11" grpId="1" animBg="1"/>
      <p:bldP spid="17" grpId="0" animBg="1"/>
      <p:bldP spid="17" grpId="1" animBg="1"/>
      <p:bldP spid="18" grpId="0" animBg="1"/>
      <p:bldP spid="18" grpId="1" animBg="1"/>
      <p:bldP spid="19" grpId="0" animBg="1"/>
      <p:bldP spid="1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txBox="1">
            <a:spLocks noChangeArrowheads="1"/>
          </p:cNvSpPr>
          <p:nvPr/>
        </p:nvSpPr>
        <p:spPr>
          <a:xfrm>
            <a:off x="6732240" y="274638"/>
            <a:ext cx="1954560" cy="706090"/>
          </a:xfrm>
          <a:prstGeom prst="rect">
            <a:avLst/>
          </a:prstGeom>
        </p:spPr>
        <p:txBody>
          <a:bodyPr>
            <a:noAutofit/>
          </a:bodyPr>
          <a:lstStyle/>
          <a:p>
            <a:pPr marL="342900" marR="0" lvl="0" indent="-342900" algn="r" defTabSz="914400" rtl="1" eaLnBrk="1" fontAlgn="auto" latinLnBrk="0" hangingPunct="1">
              <a:lnSpc>
                <a:spcPct val="150000"/>
              </a:lnSpc>
              <a:spcBef>
                <a:spcPct val="20000"/>
              </a:spcBef>
              <a:spcAft>
                <a:spcPts val="0"/>
              </a:spcAft>
              <a:buClrTx/>
              <a:buSzTx/>
              <a:buFontTx/>
              <a:buNone/>
              <a:tabLst/>
              <a:defRPr/>
            </a:pPr>
            <a:r>
              <a:rPr kumimoji="0" lang="he-IL"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rPr>
              <a:t>גוש עציון</a:t>
            </a:r>
            <a:endParaRPr kumimoji="0" lang="en-US"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endParaRPr>
          </a:p>
        </p:txBody>
      </p:sp>
      <p:sp>
        <p:nvSpPr>
          <p:cNvPr id="5" name="מלבן 4"/>
          <p:cNvSpPr/>
          <p:nvPr/>
        </p:nvSpPr>
        <p:spPr>
          <a:xfrm>
            <a:off x="7020272" y="3501008"/>
            <a:ext cx="1763623" cy="1200329"/>
          </a:xfrm>
          <a:prstGeom prst="rect">
            <a:avLst/>
          </a:prstGeom>
        </p:spPr>
        <p:txBody>
          <a:bodyPr wrap="none">
            <a:spAutoFit/>
          </a:bodyPr>
          <a:lstStyle/>
          <a:p>
            <a:pPr>
              <a:lnSpc>
                <a:spcPct val="200000"/>
              </a:lnSpc>
            </a:pPr>
            <a:r>
              <a:rPr lang="he-IL" b="1" dirty="0" smtClean="0">
                <a:latin typeface="Tahoma" pitchFamily="34" charset="0"/>
                <a:ea typeface="Tahoma" pitchFamily="34" charset="0"/>
                <a:cs typeface="Tahoma" pitchFamily="34" charset="0"/>
              </a:rPr>
              <a:t>ד' אייר – 13.5</a:t>
            </a:r>
          </a:p>
          <a:p>
            <a:pPr>
              <a:lnSpc>
                <a:spcPct val="200000"/>
              </a:lnSpc>
            </a:pPr>
            <a:r>
              <a:rPr lang="he-IL" b="1" dirty="0" smtClean="0">
                <a:latin typeface="Tahoma" pitchFamily="34" charset="0"/>
                <a:ea typeface="Tahoma" pitchFamily="34" charset="0"/>
                <a:cs typeface="Tahoma" pitchFamily="34" charset="0"/>
              </a:rPr>
              <a:t>הקרב האחרון</a:t>
            </a:r>
            <a:endParaRPr lang="he-IL" dirty="0"/>
          </a:p>
        </p:txBody>
      </p:sp>
      <p:pic>
        <p:nvPicPr>
          <p:cNvPr id="28678" name="Picture 6" descr="תוצאת תמונה"/>
          <p:cNvPicPr>
            <a:picLocks noChangeAspect="1" noChangeArrowheads="1"/>
          </p:cNvPicPr>
          <p:nvPr/>
        </p:nvPicPr>
        <p:blipFill>
          <a:blip r:embed="rId2" cstate="print"/>
          <a:srcRect/>
          <a:stretch>
            <a:fillRect/>
          </a:stretch>
        </p:blipFill>
        <p:spPr bwMode="auto">
          <a:xfrm>
            <a:off x="1331640" y="1916832"/>
            <a:ext cx="3533378" cy="3533378"/>
          </a:xfrm>
          <a:prstGeom prst="rect">
            <a:avLst/>
          </a:prstGeom>
          <a:noFill/>
        </p:spPr>
      </p:pic>
      <p:pic>
        <p:nvPicPr>
          <p:cNvPr id="8" name="Picture 2"/>
          <p:cNvPicPr>
            <a:picLocks noChangeAspect="1" noChangeArrowheads="1"/>
          </p:cNvPicPr>
          <p:nvPr/>
        </p:nvPicPr>
        <p:blipFill>
          <a:blip r:embed="rId3" cstate="print"/>
          <a:srcRect/>
          <a:stretch>
            <a:fillRect/>
          </a:stretch>
        </p:blipFill>
        <p:spPr bwMode="auto">
          <a:xfrm>
            <a:off x="1043608" y="260648"/>
            <a:ext cx="4183368" cy="6376955"/>
          </a:xfrm>
          <a:prstGeom prst="rect">
            <a:avLst/>
          </a:prstGeom>
          <a:noFill/>
          <a:ln w="9525">
            <a:noFill/>
            <a:miter lim="800000"/>
            <a:headEnd/>
            <a:tailEnd/>
          </a:ln>
          <a:effectLst/>
        </p:spPr>
      </p:pic>
      <p:sp>
        <p:nvSpPr>
          <p:cNvPr id="7" name="AutoShape 215"/>
          <p:cNvSpPr>
            <a:spLocks noChangeArrowheads="1"/>
          </p:cNvSpPr>
          <p:nvPr/>
        </p:nvSpPr>
        <p:spPr bwMode="auto">
          <a:xfrm>
            <a:off x="3419872" y="321297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9" name="AutoShape 215"/>
          <p:cNvSpPr>
            <a:spLocks noChangeArrowheads="1"/>
          </p:cNvSpPr>
          <p:nvPr/>
        </p:nvSpPr>
        <p:spPr bwMode="auto">
          <a:xfrm>
            <a:off x="2843808" y="429309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1" name="AutoShape 215"/>
          <p:cNvSpPr>
            <a:spLocks noChangeArrowheads="1"/>
          </p:cNvSpPr>
          <p:nvPr/>
        </p:nvSpPr>
        <p:spPr bwMode="auto">
          <a:xfrm>
            <a:off x="1259632" y="429309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2" name="AutoShape 215"/>
          <p:cNvSpPr>
            <a:spLocks noChangeArrowheads="1"/>
          </p:cNvSpPr>
          <p:nvPr/>
        </p:nvSpPr>
        <p:spPr bwMode="auto">
          <a:xfrm>
            <a:off x="2411760" y="3068960"/>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3" name="AutoShape 215"/>
          <p:cNvSpPr>
            <a:spLocks noChangeArrowheads="1"/>
          </p:cNvSpPr>
          <p:nvPr/>
        </p:nvSpPr>
        <p:spPr bwMode="auto">
          <a:xfrm>
            <a:off x="1979712" y="3861048"/>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7" name="חץ למטה 16"/>
          <p:cNvSpPr/>
          <p:nvPr/>
        </p:nvSpPr>
        <p:spPr>
          <a:xfrm rot="6482689">
            <a:off x="4146158" y="3188272"/>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8" name="חץ למטה 17"/>
          <p:cNvSpPr/>
          <p:nvPr/>
        </p:nvSpPr>
        <p:spPr>
          <a:xfrm rot="9218565">
            <a:off x="3133994" y="4332658"/>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9" name="חץ למטה 18"/>
          <p:cNvSpPr/>
          <p:nvPr/>
        </p:nvSpPr>
        <p:spPr>
          <a:xfrm rot="14829819">
            <a:off x="834888" y="4304546"/>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028" name="Picture 4" descr="תוצאת תמונה עבור נר זיכרון אנימציה"/>
          <p:cNvPicPr>
            <a:picLocks noChangeAspect="1" noChangeArrowheads="1" noCrop="1"/>
          </p:cNvPicPr>
          <p:nvPr/>
        </p:nvPicPr>
        <p:blipFill>
          <a:blip r:embed="rId4" cstate="print"/>
          <a:srcRect/>
          <a:stretch>
            <a:fillRect/>
          </a:stretch>
        </p:blipFill>
        <p:spPr bwMode="auto">
          <a:xfrm>
            <a:off x="5796136" y="2564904"/>
            <a:ext cx="2952328" cy="3456384"/>
          </a:xfrm>
          <a:prstGeom prst="rect">
            <a:avLst/>
          </a:prstGeom>
          <a:noFill/>
        </p:spPr>
      </p:pic>
      <p:sp>
        <p:nvSpPr>
          <p:cNvPr id="21" name="חץ למטה 20"/>
          <p:cNvSpPr/>
          <p:nvPr/>
        </p:nvSpPr>
        <p:spPr>
          <a:xfrm rot="18909389">
            <a:off x="1003350" y="1694407"/>
            <a:ext cx="429133"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2" name="חץ למטה 21"/>
          <p:cNvSpPr/>
          <p:nvPr/>
        </p:nvSpPr>
        <p:spPr>
          <a:xfrm rot="18887324">
            <a:off x="1652476" y="757850"/>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4" name="חץ למטה 23"/>
          <p:cNvSpPr/>
          <p:nvPr/>
        </p:nvSpPr>
        <p:spPr>
          <a:xfrm rot="19510540">
            <a:off x="2588579" y="613834"/>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5" name="חץ למטה 24"/>
          <p:cNvSpPr/>
          <p:nvPr/>
        </p:nvSpPr>
        <p:spPr>
          <a:xfrm rot="2216934">
            <a:off x="3558280" y="785705"/>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6" name="חץ למטה 25"/>
          <p:cNvSpPr/>
          <p:nvPr/>
        </p:nvSpPr>
        <p:spPr>
          <a:xfrm rot="7899721">
            <a:off x="3032293" y="3264653"/>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7" name="חץ למטה 26"/>
          <p:cNvSpPr/>
          <p:nvPr/>
        </p:nvSpPr>
        <p:spPr>
          <a:xfrm rot="12301962">
            <a:off x="1828725" y="4261582"/>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8" name="חץ למטה 27"/>
          <p:cNvSpPr/>
          <p:nvPr/>
        </p:nvSpPr>
        <p:spPr>
          <a:xfrm rot="1185366">
            <a:off x="2366231" y="3038069"/>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3" name="מלבן 22"/>
          <p:cNvSpPr/>
          <p:nvPr/>
        </p:nvSpPr>
        <p:spPr>
          <a:xfrm>
            <a:off x="1835696" y="5661248"/>
            <a:ext cx="2488182" cy="451406"/>
          </a:xfrm>
          <a:prstGeom prst="rect">
            <a:avLst/>
          </a:prstGeom>
        </p:spPr>
        <p:txBody>
          <a:bodyPr wrap="none">
            <a:spAutoFit/>
          </a:bodyPr>
          <a:lstStyle/>
          <a:p>
            <a:pPr marL="342900" lvl="0" indent="-342900">
              <a:lnSpc>
                <a:spcPct val="150000"/>
              </a:lnSpc>
              <a:spcBef>
                <a:spcPct val="20000"/>
              </a:spcBef>
              <a:defRPr/>
            </a:pPr>
            <a:r>
              <a:rPr lang="he-IL" b="1" cap="all" dirty="0" smtClean="0">
                <a:solidFill>
                  <a:schemeClr val="tx2"/>
                </a:solidFill>
                <a:effectLst>
                  <a:reflection blurRad="12700" stA="48000" endA="300" endPos="55000" dir="5400000" sy="-90000" algn="bl" rotWithShape="0"/>
                </a:effectLst>
                <a:latin typeface="Tahoma" pitchFamily="34" charset="0"/>
                <a:ea typeface="Tahoma" pitchFamily="34" charset="0"/>
                <a:cs typeface="Tahoma" pitchFamily="34" charset="0"/>
              </a:rPr>
              <a:t>אנו מכריזים בזאת... </a:t>
            </a:r>
            <a:endParaRPr lang="en-US" b="1" cap="all" dirty="0" smtClean="0">
              <a:solidFill>
                <a:schemeClr val="tx2"/>
              </a:solidFill>
              <a:effectLst>
                <a:reflection blurRad="12700" stA="48000" endA="300" endPos="55000" dir="5400000" sy="-90000" algn="bl" rotWithShape="0"/>
              </a:effectLst>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1"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2000"/>
                                        <p:tgtEl>
                                          <p:spTgt spid="17"/>
                                        </p:tgtEl>
                                      </p:cBhvr>
                                    </p:animEffect>
                                  </p:childTnLst>
                                </p:cTn>
                              </p:par>
                            </p:childTnLst>
                          </p:cTn>
                        </p:par>
                        <p:par>
                          <p:cTn id="8" fill="hold">
                            <p:stCondLst>
                              <p:cond delay="2000"/>
                            </p:stCondLst>
                            <p:childTnLst>
                              <p:par>
                                <p:cTn id="9" presetID="22" presetClass="entr" presetSubtype="4" fill="hold" grpId="1"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par>
                                <p:cTn id="12" presetID="22" presetClass="entr" presetSubtype="4" fill="hold" grpId="1"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2000"/>
                                        <p:tgtEl>
                                          <p:spTgt spid="2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2000"/>
                                        <p:tgtEl>
                                          <p:spTgt spid="24"/>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2000"/>
                                        <p:tgtEl>
                                          <p:spTgt spid="25"/>
                                        </p:tgtEl>
                                      </p:cBhvr>
                                    </p:animEffect>
                                  </p:childTnLst>
                                </p:cTn>
                              </p:par>
                            </p:childTnLst>
                          </p:cTn>
                        </p:par>
                        <p:par>
                          <p:cTn id="36" fill="hold">
                            <p:stCondLst>
                              <p:cond delay="4500"/>
                            </p:stCondLst>
                            <p:childTnLst>
                              <p:par>
                                <p:cTn id="37" presetID="22" presetClass="entr" presetSubtype="2"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right)">
                                      <p:cBhvr>
                                        <p:cTn id="39" dur="2000"/>
                                        <p:tgtEl>
                                          <p:spTgt spid="26"/>
                                        </p:tgtEl>
                                      </p:cBhvr>
                                    </p:animEffect>
                                  </p:childTnLst>
                                </p:cTn>
                              </p:par>
                            </p:childTnLst>
                          </p:cTn>
                        </p:par>
                        <p:par>
                          <p:cTn id="40" fill="hold">
                            <p:stCondLst>
                              <p:cond delay="6500"/>
                            </p:stCondLst>
                            <p:childTnLst>
                              <p:par>
                                <p:cTn id="41" presetID="2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down)">
                                      <p:cBhvr>
                                        <p:cTn id="43" dur="2000"/>
                                        <p:tgtEl>
                                          <p:spTgt spid="27"/>
                                        </p:tgtEl>
                                      </p:cBhvr>
                                    </p:animEffect>
                                  </p:childTnLst>
                                </p:cTn>
                              </p:par>
                            </p:childTnLst>
                          </p:cTn>
                        </p:par>
                        <p:par>
                          <p:cTn id="44" fill="hold">
                            <p:stCondLst>
                              <p:cond delay="8500"/>
                            </p:stCondLst>
                            <p:childTnLst>
                              <p:par>
                                <p:cTn id="45" presetID="22"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2000"/>
                                        <p:tgtEl>
                                          <p:spTgt spid="28"/>
                                        </p:tgtEl>
                                      </p:cBhvr>
                                    </p:animEffect>
                                  </p:childTnLst>
                                </p:cTn>
                              </p:par>
                              <p:par>
                                <p:cTn id="48" presetID="22" presetClass="entr" presetSubtype="4" fill="hold" nodeType="withEffect">
                                  <p:stCondLst>
                                    <p:cond delay="0"/>
                                  </p:stCondLst>
                                  <p:childTnLst>
                                    <p:set>
                                      <p:cBhvr>
                                        <p:cTn id="49" dur="1" fill="hold">
                                          <p:stCondLst>
                                            <p:cond delay="0"/>
                                          </p:stCondLst>
                                        </p:cTn>
                                        <p:tgtEl>
                                          <p:spTgt spid="1028"/>
                                        </p:tgtEl>
                                        <p:attrNameLst>
                                          <p:attrName>style.visibility</p:attrName>
                                        </p:attrNameLst>
                                      </p:cBhvr>
                                      <p:to>
                                        <p:strVal val="visible"/>
                                      </p:to>
                                    </p:set>
                                    <p:animEffect transition="in" filter="wipe(down)">
                                      <p:cBhvr>
                                        <p:cTn id="50" dur="3000"/>
                                        <p:tgtEl>
                                          <p:spTgt spid="1028"/>
                                        </p:tgtEl>
                                      </p:cBhvr>
                                    </p:animEffect>
                                  </p:childTnLst>
                                </p:cTn>
                              </p:par>
                              <p:par>
                                <p:cTn id="51" presetID="9" presetClass="exit" presetSubtype="0" fill="hold" grpId="1" nodeType="withEffect">
                                  <p:stCondLst>
                                    <p:cond delay="0"/>
                                  </p:stCondLst>
                                  <p:childTnLst>
                                    <p:animEffect transition="out" filter="dissolve">
                                      <p:cBhvr>
                                        <p:cTn id="52" dur="500"/>
                                        <p:tgtEl>
                                          <p:spTgt spid="21"/>
                                        </p:tgtEl>
                                      </p:cBhvr>
                                    </p:animEffect>
                                    <p:set>
                                      <p:cBhvr>
                                        <p:cTn id="53" dur="1" fill="hold">
                                          <p:stCondLst>
                                            <p:cond delay="499"/>
                                          </p:stCondLst>
                                        </p:cTn>
                                        <p:tgtEl>
                                          <p:spTgt spid="21"/>
                                        </p:tgtEl>
                                        <p:attrNameLst>
                                          <p:attrName>style.visibility</p:attrName>
                                        </p:attrNameLst>
                                      </p:cBhvr>
                                      <p:to>
                                        <p:strVal val="hidden"/>
                                      </p:to>
                                    </p:set>
                                  </p:childTnLst>
                                </p:cTn>
                              </p:par>
                              <p:par>
                                <p:cTn id="54" presetID="9" presetClass="exit" presetSubtype="0" fill="hold" grpId="1" nodeType="withEffect">
                                  <p:stCondLst>
                                    <p:cond delay="0"/>
                                  </p:stCondLst>
                                  <p:childTnLst>
                                    <p:animEffect transition="out" filter="dissolve">
                                      <p:cBhvr>
                                        <p:cTn id="55" dur="500"/>
                                        <p:tgtEl>
                                          <p:spTgt spid="22"/>
                                        </p:tgtEl>
                                      </p:cBhvr>
                                    </p:animEffect>
                                    <p:set>
                                      <p:cBhvr>
                                        <p:cTn id="56" dur="1" fill="hold">
                                          <p:stCondLst>
                                            <p:cond delay="499"/>
                                          </p:stCondLst>
                                        </p:cTn>
                                        <p:tgtEl>
                                          <p:spTgt spid="22"/>
                                        </p:tgtEl>
                                        <p:attrNameLst>
                                          <p:attrName>style.visibility</p:attrName>
                                        </p:attrNameLst>
                                      </p:cBhvr>
                                      <p:to>
                                        <p:strVal val="hidden"/>
                                      </p:to>
                                    </p:set>
                                  </p:childTnLst>
                                </p:cTn>
                              </p:par>
                              <p:par>
                                <p:cTn id="57" presetID="9" presetClass="exit" presetSubtype="0" fill="hold" grpId="1" nodeType="withEffect">
                                  <p:stCondLst>
                                    <p:cond delay="0"/>
                                  </p:stCondLst>
                                  <p:childTnLst>
                                    <p:animEffect transition="out" filter="dissolve">
                                      <p:cBhvr>
                                        <p:cTn id="58" dur="500"/>
                                        <p:tgtEl>
                                          <p:spTgt spid="24"/>
                                        </p:tgtEl>
                                      </p:cBhvr>
                                    </p:animEffect>
                                    <p:set>
                                      <p:cBhvr>
                                        <p:cTn id="59" dur="1" fill="hold">
                                          <p:stCondLst>
                                            <p:cond delay="499"/>
                                          </p:stCondLst>
                                        </p:cTn>
                                        <p:tgtEl>
                                          <p:spTgt spid="24"/>
                                        </p:tgtEl>
                                        <p:attrNameLst>
                                          <p:attrName>style.visibility</p:attrName>
                                        </p:attrNameLst>
                                      </p:cBhvr>
                                      <p:to>
                                        <p:strVal val="hidden"/>
                                      </p:to>
                                    </p:set>
                                  </p:childTnLst>
                                </p:cTn>
                              </p:par>
                              <p:par>
                                <p:cTn id="60" presetID="9" presetClass="exit" presetSubtype="0" fill="hold" grpId="1" nodeType="withEffect">
                                  <p:stCondLst>
                                    <p:cond delay="0"/>
                                  </p:stCondLst>
                                  <p:childTnLst>
                                    <p:animEffect transition="out" filter="dissolv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par>
                                <p:cTn id="63" presetID="9" presetClass="exit" presetSubtype="0" fill="hold" grpId="0" nodeType="withEffect">
                                  <p:stCondLst>
                                    <p:cond delay="0"/>
                                  </p:stCondLst>
                                  <p:childTnLst>
                                    <p:animEffect transition="out" filter="dissolv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9" presetClass="exit" presetSubtype="0" fill="hold" grpId="1" nodeType="withEffect">
                                  <p:stCondLst>
                                    <p:cond delay="0"/>
                                  </p:stCondLst>
                                  <p:childTnLst>
                                    <p:animEffect transition="out" filter="dissolv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par>
                                <p:cTn id="69" presetID="9" presetClass="exit" presetSubtype="0" fill="hold" grpId="1" nodeType="withEffect">
                                  <p:stCondLst>
                                    <p:cond delay="0"/>
                                  </p:stCondLst>
                                  <p:childTnLst>
                                    <p:animEffect transition="out" filter="dissolve">
                                      <p:cBhvr>
                                        <p:cTn id="70" dur="500"/>
                                        <p:tgtEl>
                                          <p:spTgt spid="28"/>
                                        </p:tgtEl>
                                      </p:cBhvr>
                                    </p:animEffect>
                                    <p:set>
                                      <p:cBhvr>
                                        <p:cTn id="71" dur="1" fill="hold">
                                          <p:stCondLst>
                                            <p:cond delay="499"/>
                                          </p:stCondLst>
                                        </p:cTn>
                                        <p:tgtEl>
                                          <p:spTgt spid="28"/>
                                        </p:tgtEl>
                                        <p:attrNameLst>
                                          <p:attrName>style.visibility</p:attrName>
                                        </p:attrNameLst>
                                      </p:cBhvr>
                                      <p:to>
                                        <p:strVal val="hidden"/>
                                      </p:to>
                                    </p:set>
                                  </p:childTnLst>
                                </p:cTn>
                              </p:par>
                              <p:par>
                                <p:cTn id="72" presetID="9" presetClass="exit" presetSubtype="0" fill="hold" grpId="1" nodeType="withEffect">
                                  <p:stCondLst>
                                    <p:cond delay="0"/>
                                  </p:stCondLst>
                                  <p:childTnLst>
                                    <p:animEffect transition="out" filter="dissolve">
                                      <p:cBhvr>
                                        <p:cTn id="73" dur="500"/>
                                        <p:tgtEl>
                                          <p:spTgt spid="27"/>
                                        </p:tgtEl>
                                      </p:cBhvr>
                                    </p:animEffect>
                                    <p:set>
                                      <p:cBhvr>
                                        <p:cTn id="74" dur="1" fill="hold">
                                          <p:stCondLst>
                                            <p:cond delay="499"/>
                                          </p:stCondLst>
                                        </p:cTn>
                                        <p:tgtEl>
                                          <p:spTgt spid="27"/>
                                        </p:tgtEl>
                                        <p:attrNameLst>
                                          <p:attrName>style.visibility</p:attrName>
                                        </p:attrNameLst>
                                      </p:cBhvr>
                                      <p:to>
                                        <p:strVal val="hidden"/>
                                      </p:to>
                                    </p:set>
                                  </p:childTnLst>
                                </p:cTn>
                              </p:par>
                              <p:par>
                                <p:cTn id="75" presetID="9" presetClass="exit" presetSubtype="0" fill="hold" grpId="0" nodeType="withEffect">
                                  <p:stCondLst>
                                    <p:cond delay="0"/>
                                  </p:stCondLst>
                                  <p:childTnLst>
                                    <p:animEffect transition="out" filter="dissolve">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par>
                                <p:cTn id="78" presetID="9" presetClass="exit" presetSubtype="0" fill="hold" grpId="0" nodeType="withEffect">
                                  <p:stCondLst>
                                    <p:cond delay="0"/>
                                  </p:stCondLst>
                                  <p:childTnLst>
                                    <p:animEffect transition="out" filter="dissolve">
                                      <p:cBhvr>
                                        <p:cTn id="79" dur="500"/>
                                        <p:tgtEl>
                                          <p:spTgt spid="7"/>
                                        </p:tgtEl>
                                      </p:cBhvr>
                                    </p:animEffect>
                                    <p:set>
                                      <p:cBhvr>
                                        <p:cTn id="80" dur="1" fill="hold">
                                          <p:stCondLst>
                                            <p:cond delay="499"/>
                                          </p:stCondLst>
                                        </p:cTn>
                                        <p:tgtEl>
                                          <p:spTgt spid="7"/>
                                        </p:tgtEl>
                                        <p:attrNameLst>
                                          <p:attrName>style.visibility</p:attrName>
                                        </p:attrNameLst>
                                      </p:cBhvr>
                                      <p:to>
                                        <p:strVal val="hidden"/>
                                      </p:to>
                                    </p:set>
                                  </p:childTnLst>
                                </p:cTn>
                              </p:par>
                              <p:par>
                                <p:cTn id="81" presetID="9" presetClass="exit" presetSubtype="0" fill="hold" grpId="0" nodeType="withEffect">
                                  <p:stCondLst>
                                    <p:cond delay="0"/>
                                  </p:stCondLst>
                                  <p:childTnLst>
                                    <p:animEffect transition="out" filter="dissolv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9" presetClass="exit" presetSubtype="0" fill="hold" grpId="0" nodeType="withEffect">
                                  <p:stCondLst>
                                    <p:cond delay="0"/>
                                  </p:stCondLst>
                                  <p:childTnLst>
                                    <p:animEffect transition="out" filter="dissolve">
                                      <p:cBhvr>
                                        <p:cTn id="85" dur="500"/>
                                        <p:tgtEl>
                                          <p:spTgt spid="13"/>
                                        </p:tgtEl>
                                      </p:cBhvr>
                                    </p:animEffect>
                                    <p:set>
                                      <p:cBhvr>
                                        <p:cTn id="86" dur="1" fill="hold">
                                          <p:stCondLst>
                                            <p:cond delay="499"/>
                                          </p:stCondLst>
                                        </p:cTn>
                                        <p:tgtEl>
                                          <p:spTgt spid="13"/>
                                        </p:tgtEl>
                                        <p:attrNameLst>
                                          <p:attrName>style.visibility</p:attrName>
                                        </p:attrNameLst>
                                      </p:cBhvr>
                                      <p:to>
                                        <p:strVal val="hidden"/>
                                      </p:to>
                                    </p:set>
                                  </p:childTnLst>
                                </p:cTn>
                              </p:par>
                              <p:par>
                                <p:cTn id="87" presetID="9" presetClass="exit" presetSubtype="0" fill="hold" grpId="0" nodeType="withEffect">
                                  <p:stCondLst>
                                    <p:cond delay="0"/>
                                  </p:stCondLst>
                                  <p:childTnLst>
                                    <p:animEffect transition="out" filter="dissolve">
                                      <p:cBhvr>
                                        <p:cTn id="88" dur="500"/>
                                        <p:tgtEl>
                                          <p:spTgt spid="11"/>
                                        </p:tgtEl>
                                      </p:cBhvr>
                                    </p:animEffect>
                                    <p:set>
                                      <p:cBhvr>
                                        <p:cTn id="89" dur="1" fill="hold">
                                          <p:stCondLst>
                                            <p:cond delay="499"/>
                                          </p:stCondLst>
                                        </p:cTn>
                                        <p:tgtEl>
                                          <p:spTgt spid="11"/>
                                        </p:tgtEl>
                                        <p:attrNameLst>
                                          <p:attrName>style.visibility</p:attrName>
                                        </p:attrNameLst>
                                      </p:cBhvr>
                                      <p:to>
                                        <p:strVal val="hidden"/>
                                      </p:to>
                                    </p:set>
                                  </p:childTnLst>
                                </p:cTn>
                              </p:par>
                              <p:par>
                                <p:cTn id="90" presetID="9" presetClass="exit" presetSubtype="0" fill="hold" grpId="0" nodeType="withEffect">
                                  <p:stCondLst>
                                    <p:cond delay="0"/>
                                  </p:stCondLst>
                                  <p:childTnLst>
                                    <p:animEffect transition="out" filter="dissolve">
                                      <p:cBhvr>
                                        <p:cTn id="91" dur="500"/>
                                        <p:tgtEl>
                                          <p:spTgt spid="9"/>
                                        </p:tgtEl>
                                      </p:cBhvr>
                                    </p:animEffect>
                                    <p:set>
                                      <p:cBhvr>
                                        <p:cTn id="92" dur="1" fill="hold">
                                          <p:stCondLst>
                                            <p:cond delay="499"/>
                                          </p:stCondLst>
                                        </p:cTn>
                                        <p:tgtEl>
                                          <p:spTgt spid="9"/>
                                        </p:tgtEl>
                                        <p:attrNameLst>
                                          <p:attrName>style.visibility</p:attrName>
                                        </p:attrNameLst>
                                      </p:cBhvr>
                                      <p:to>
                                        <p:strVal val="hidden"/>
                                      </p:to>
                                    </p:set>
                                  </p:childTnLst>
                                </p:cTn>
                              </p:par>
                              <p:par>
                                <p:cTn id="93" presetID="9" presetClass="exit" presetSubtype="0" fill="hold" grpId="0" nodeType="withEffect">
                                  <p:stCondLst>
                                    <p:cond delay="0"/>
                                  </p:stCondLst>
                                  <p:childTnLst>
                                    <p:animEffect transition="out" filter="dissolve">
                                      <p:cBhvr>
                                        <p:cTn id="94" dur="500"/>
                                        <p:tgtEl>
                                          <p:spTgt spid="18"/>
                                        </p:tgtEl>
                                      </p:cBhvr>
                                    </p:animEffect>
                                    <p:set>
                                      <p:cBhvr>
                                        <p:cTn id="95" dur="1" fill="hold">
                                          <p:stCondLst>
                                            <p:cond delay="499"/>
                                          </p:stCondLst>
                                        </p:cTn>
                                        <p:tgtEl>
                                          <p:spTgt spid="18"/>
                                        </p:tgtEl>
                                        <p:attrNameLst>
                                          <p:attrName>style.visibility</p:attrName>
                                        </p:attrNameLst>
                                      </p:cBhvr>
                                      <p:to>
                                        <p:strVal val="hidden"/>
                                      </p:to>
                                    </p:set>
                                  </p:childTnLst>
                                </p:cTn>
                              </p:par>
                            </p:childTnLst>
                          </p:cTn>
                        </p:par>
                        <p:par>
                          <p:cTn id="96" fill="hold">
                            <p:stCondLst>
                              <p:cond delay="11500"/>
                            </p:stCondLst>
                            <p:childTnLst>
                              <p:par>
                                <p:cTn id="97" presetID="22" presetClass="exit" presetSubtype="1" fill="hold" nodeType="afterEffect">
                                  <p:stCondLst>
                                    <p:cond delay="0"/>
                                  </p:stCondLst>
                                  <p:childTnLst>
                                    <p:animEffect transition="out" filter="wipe(up)">
                                      <p:cBhvr>
                                        <p:cTn id="98" dur="5000"/>
                                        <p:tgtEl>
                                          <p:spTgt spid="8"/>
                                        </p:tgtEl>
                                      </p:cBhvr>
                                    </p:animEffect>
                                    <p:set>
                                      <p:cBhvr>
                                        <p:cTn id="99" dur="1" fill="hold">
                                          <p:stCondLst>
                                            <p:cond delay="4999"/>
                                          </p:stCondLst>
                                        </p:cTn>
                                        <p:tgtEl>
                                          <p:spTgt spid="8"/>
                                        </p:tgtEl>
                                        <p:attrNameLst>
                                          <p:attrName>style.visibility</p:attrName>
                                        </p:attrNameLst>
                                      </p:cBhvr>
                                      <p:to>
                                        <p:strVal val="hidden"/>
                                      </p:to>
                                    </p:set>
                                  </p:childTnLst>
                                </p:cTn>
                              </p:par>
                            </p:childTnLst>
                          </p:cTn>
                        </p:par>
                        <p:par>
                          <p:cTn id="100" fill="hold">
                            <p:stCondLst>
                              <p:cond delay="16500"/>
                            </p:stCondLst>
                            <p:childTnLst>
                              <p:par>
                                <p:cTn id="101" presetID="22" presetClass="entr" presetSubtype="1"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wipe(up)">
                                      <p:cBhvr>
                                        <p:cTn id="103"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P spid="11" grpId="0" animBg="1"/>
      <p:bldP spid="12" grpId="0" animBg="1"/>
      <p:bldP spid="13" grpId="0" animBg="1"/>
      <p:bldP spid="17" grpId="0" animBg="1"/>
      <p:bldP spid="17" grpId="1" animBg="1"/>
      <p:bldP spid="18" grpId="0" animBg="1"/>
      <p:bldP spid="18" grpId="1" animBg="1"/>
      <p:bldP spid="19" grpId="0" animBg="1"/>
      <p:bldP spid="19" grpId="1" animBg="1"/>
      <p:bldP spid="21" grpId="0" animBg="1"/>
      <p:bldP spid="21" grpId="1" animBg="1"/>
      <p:bldP spid="22" grpId="0" animBg="1"/>
      <p:bldP spid="22"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004048" y="1340768"/>
            <a:ext cx="3905250" cy="5154612"/>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179512" y="3573016"/>
            <a:ext cx="4693017" cy="2952328"/>
          </a:xfrm>
          <a:prstGeom prst="rect">
            <a:avLst/>
          </a:prstGeom>
          <a:noFill/>
          <a:ln w="9525">
            <a:noFill/>
            <a:miter lim="800000"/>
            <a:headEnd/>
            <a:tailEnd/>
          </a:ln>
          <a:effectLst/>
        </p:spPr>
      </p:pic>
      <p:sp>
        <p:nvSpPr>
          <p:cNvPr id="4" name="מלבן 3"/>
          <p:cNvSpPr/>
          <p:nvPr/>
        </p:nvSpPr>
        <p:spPr>
          <a:xfrm>
            <a:off x="4256529" y="188640"/>
            <a:ext cx="4491935" cy="584775"/>
          </a:xfrm>
          <a:prstGeom prst="rect">
            <a:avLst/>
          </a:prstGeom>
        </p:spPr>
        <p:txBody>
          <a:bodyPr wrap="none">
            <a:spAutoFit/>
          </a:bodyPr>
          <a:lstStyle/>
          <a:p>
            <a:pPr lvl="0">
              <a:spcBef>
                <a:spcPct val="0"/>
              </a:spcBef>
              <a:defRPr/>
            </a:pPr>
            <a:r>
              <a:rPr lang="he-IL" sz="3200" b="1" cap="all" dirty="0" smtClean="0">
                <a:solidFill>
                  <a:schemeClr val="tx2"/>
                </a:solidFill>
                <a:effectLst>
                  <a:reflection blurRad="12700" stA="48000" endA="300" endPos="55000" dir="5400000" sy="-90000" algn="bl" rotWithShape="0"/>
                </a:effectLst>
                <a:latin typeface="Tahoma" pitchFamily="34" charset="0"/>
                <a:ea typeface="Tahoma" pitchFamily="34" charset="0"/>
                <a:cs typeface="Tahoma" pitchFamily="34" charset="0"/>
              </a:rPr>
              <a:t>גוש הנגב – כפר דרום</a:t>
            </a:r>
            <a:endParaRPr lang="en-US" sz="3200" b="1" cap="all" dirty="0" smtClean="0">
              <a:solidFill>
                <a:schemeClr val="tx2"/>
              </a:solidFill>
              <a:effectLst>
                <a:reflection blurRad="12700" stA="48000" endA="300" endPos="55000" dir="5400000" sy="-90000" algn="bl" rotWithShape="0"/>
              </a:effectLst>
            </a:endParaRPr>
          </a:p>
        </p:txBody>
      </p:sp>
      <p:sp>
        <p:nvSpPr>
          <p:cNvPr id="6" name="אליפסה 5"/>
          <p:cNvSpPr/>
          <p:nvPr/>
        </p:nvSpPr>
        <p:spPr>
          <a:xfrm>
            <a:off x="6084168" y="4869160"/>
            <a:ext cx="1778496" cy="15624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7" name="מלבן 6"/>
          <p:cNvSpPr/>
          <p:nvPr/>
        </p:nvSpPr>
        <p:spPr>
          <a:xfrm rot="21326595">
            <a:off x="5796136" y="2210842"/>
            <a:ext cx="1443023" cy="369332"/>
          </a:xfrm>
          <a:prstGeom prst="rect">
            <a:avLst/>
          </a:prstGeom>
        </p:spPr>
        <p:txBody>
          <a:bodyPr wrap="none">
            <a:spAutoFit/>
          </a:bodyPr>
          <a:lstStyle/>
          <a:p>
            <a:pPr lvl="0">
              <a:spcBef>
                <a:spcPct val="0"/>
              </a:spcBef>
              <a:defRPr/>
            </a:pPr>
            <a:r>
              <a:rPr lang="he-IL" b="1" cap="all" dirty="0" smtClean="0">
                <a:solidFill>
                  <a:srgbClr val="FF0000"/>
                </a:solidFill>
                <a:effectLst>
                  <a:reflection blurRad="12700" stA="48000" endA="300" endPos="55000" dir="5400000" sy="-90000" algn="bl" rotWithShape="0"/>
                </a:effectLst>
                <a:latin typeface="Tahoma" pitchFamily="34" charset="0"/>
                <a:ea typeface="Tahoma" pitchFamily="34" charset="0"/>
                <a:cs typeface="Tahoma" pitchFamily="34" charset="0"/>
              </a:rPr>
              <a:t>כביש החוף</a:t>
            </a:r>
            <a:endParaRPr lang="en-US" sz="1400" b="1" cap="all" dirty="0" smtClean="0">
              <a:solidFill>
                <a:srgbClr val="FF0000"/>
              </a:solidFill>
              <a:effectLst>
                <a:reflection blurRad="12700" stA="48000" endA="300" endPos="55000" dir="5400000" sy="-90000" algn="bl" rotWithShape="0"/>
              </a:effectLst>
            </a:endParaRPr>
          </a:p>
        </p:txBody>
      </p:sp>
      <p:sp>
        <p:nvSpPr>
          <p:cNvPr id="8" name="מלבן 7"/>
          <p:cNvSpPr/>
          <p:nvPr/>
        </p:nvSpPr>
        <p:spPr>
          <a:xfrm>
            <a:off x="1250853" y="1412776"/>
            <a:ext cx="3113353" cy="369332"/>
          </a:xfrm>
          <a:prstGeom prst="rect">
            <a:avLst/>
          </a:prstGeom>
        </p:spPr>
        <p:txBody>
          <a:bodyPr wrap="none">
            <a:spAutoFit/>
          </a:bodyPr>
          <a:lstStyle/>
          <a:p>
            <a:r>
              <a:rPr lang="he-IL" b="1" dirty="0" smtClean="0">
                <a:latin typeface="Tahoma" pitchFamily="34" charset="0"/>
                <a:ea typeface="Tahoma" pitchFamily="34" charset="0"/>
                <a:cs typeface="Tahoma" pitchFamily="34" charset="0"/>
              </a:rPr>
              <a:t>18.3 התקלות אש ראשונה</a:t>
            </a:r>
            <a:endParaRPr lang="he-IL" dirty="0"/>
          </a:p>
        </p:txBody>
      </p:sp>
      <p:sp>
        <p:nvSpPr>
          <p:cNvPr id="9" name="מלבן 8"/>
          <p:cNvSpPr/>
          <p:nvPr/>
        </p:nvSpPr>
        <p:spPr>
          <a:xfrm>
            <a:off x="709448" y="1988840"/>
            <a:ext cx="3685624" cy="369332"/>
          </a:xfrm>
          <a:prstGeom prst="rect">
            <a:avLst/>
          </a:prstGeom>
        </p:spPr>
        <p:txBody>
          <a:bodyPr wrap="none">
            <a:spAutoFit/>
          </a:bodyPr>
          <a:lstStyle/>
          <a:p>
            <a:r>
              <a:rPr lang="he-IL" b="1" dirty="0" smtClean="0">
                <a:latin typeface="Tahoma" pitchFamily="34" charset="0"/>
                <a:ea typeface="Tahoma" pitchFamily="34" charset="0"/>
                <a:cs typeface="Tahoma" pitchFamily="34" charset="0"/>
              </a:rPr>
              <a:t>10.4 הקרב הראשון על הנקודה</a:t>
            </a:r>
            <a:endParaRPr lang="he-I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up)">
                                      <p:cBhvr>
                                        <p:cTn id="11" dur="2000"/>
                                        <p:tgtEl>
                                          <p:spTgt spid="1026"/>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2000"/>
                                        <p:tgtEl>
                                          <p:spTgt spid="7"/>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000"/>
                                        <p:tgtEl>
                                          <p:spTgt spid="6"/>
                                        </p:tgtEl>
                                      </p:cBhvr>
                                    </p:animEffect>
                                  </p:childTnLst>
                                </p:cTn>
                              </p:par>
                            </p:childTnLst>
                          </p:cTn>
                        </p:par>
                        <p:par>
                          <p:cTn id="20" fill="hold">
                            <p:stCondLst>
                              <p:cond delay="8000"/>
                            </p:stCondLst>
                            <p:childTnLst>
                              <p:par>
                                <p:cTn id="21" presetID="22" presetClass="entr" presetSubtype="2" fill="hold" nodeType="afterEffect">
                                  <p:stCondLst>
                                    <p:cond delay="0"/>
                                  </p:stCondLst>
                                  <p:childTnLst>
                                    <p:set>
                                      <p:cBhvr>
                                        <p:cTn id="22" dur="1" fill="hold">
                                          <p:stCondLst>
                                            <p:cond delay="0"/>
                                          </p:stCondLst>
                                        </p:cTn>
                                        <p:tgtEl>
                                          <p:spTgt spid="1027"/>
                                        </p:tgtEl>
                                        <p:attrNameLst>
                                          <p:attrName>style.visibility</p:attrName>
                                        </p:attrNameLst>
                                      </p:cBhvr>
                                      <p:to>
                                        <p:strVal val="visible"/>
                                      </p:to>
                                    </p:set>
                                    <p:animEffect transition="in" filter="wipe(right)">
                                      <p:cBhvr>
                                        <p:cTn id="23" dur="2000"/>
                                        <p:tgtEl>
                                          <p:spTgt spid="102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2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נחום ברוכי\קיבוצים\כפר דרום\במלחמה\כפר דרום13.5.jpg"/>
          <p:cNvPicPr>
            <a:picLocks noChangeAspect="1" noChangeArrowheads="1"/>
          </p:cNvPicPr>
          <p:nvPr/>
        </p:nvPicPr>
        <p:blipFill>
          <a:blip r:embed="rId2" cstate="print"/>
          <a:srcRect/>
          <a:stretch>
            <a:fillRect/>
          </a:stretch>
        </p:blipFill>
        <p:spPr bwMode="auto">
          <a:xfrm>
            <a:off x="251520" y="0"/>
            <a:ext cx="2938117" cy="3890119"/>
          </a:xfrm>
          <a:prstGeom prst="rect">
            <a:avLst/>
          </a:prstGeom>
          <a:noFill/>
        </p:spPr>
      </p:pic>
      <p:pic>
        <p:nvPicPr>
          <p:cNvPr id="2052" name="Picture 4" descr="D:\נחום ברוכי\קיבוצים\כפר דרום\במלחמה\כפר דרום 11.5.jpg"/>
          <p:cNvPicPr>
            <a:picLocks noChangeAspect="1" noChangeArrowheads="1"/>
          </p:cNvPicPr>
          <p:nvPr/>
        </p:nvPicPr>
        <p:blipFill>
          <a:blip r:embed="rId3" cstate="print"/>
          <a:srcRect/>
          <a:stretch>
            <a:fillRect/>
          </a:stretch>
        </p:blipFill>
        <p:spPr bwMode="auto">
          <a:xfrm>
            <a:off x="5580112" y="908720"/>
            <a:ext cx="3313113" cy="5637213"/>
          </a:xfrm>
          <a:prstGeom prst="rect">
            <a:avLst/>
          </a:prstGeom>
          <a:noFill/>
        </p:spPr>
      </p:pic>
      <p:pic>
        <p:nvPicPr>
          <p:cNvPr id="2053" name="Picture 5"/>
          <p:cNvPicPr>
            <a:picLocks noChangeAspect="1" noChangeArrowheads="1"/>
          </p:cNvPicPr>
          <p:nvPr/>
        </p:nvPicPr>
        <p:blipFill>
          <a:blip r:embed="rId4" cstate="print"/>
          <a:srcRect/>
          <a:stretch>
            <a:fillRect/>
          </a:stretch>
        </p:blipFill>
        <p:spPr bwMode="auto">
          <a:xfrm>
            <a:off x="323528" y="2420888"/>
            <a:ext cx="5814756" cy="3986571"/>
          </a:xfrm>
          <a:prstGeom prst="rect">
            <a:avLst/>
          </a:prstGeom>
          <a:noFill/>
          <a:ln w="9525">
            <a:noFill/>
            <a:miter lim="800000"/>
            <a:headEnd/>
            <a:tailEnd/>
          </a:ln>
          <a:effectLst/>
        </p:spPr>
      </p:pic>
      <p:sp>
        <p:nvSpPr>
          <p:cNvPr id="6" name="מלבן 5"/>
          <p:cNvSpPr/>
          <p:nvPr/>
        </p:nvSpPr>
        <p:spPr>
          <a:xfrm>
            <a:off x="4740851" y="260648"/>
            <a:ext cx="3948517" cy="523220"/>
          </a:xfrm>
          <a:prstGeom prst="rect">
            <a:avLst/>
          </a:prstGeom>
        </p:spPr>
        <p:txBody>
          <a:bodyPr wrap="none">
            <a:spAutoFit/>
          </a:bodyPr>
          <a:lstStyle/>
          <a:p>
            <a:pPr lvl="0">
              <a:spcBef>
                <a:spcPct val="0"/>
              </a:spcBef>
              <a:defRPr/>
            </a:pPr>
            <a:r>
              <a:rPr lang="he-IL" sz="2800" b="1" cap="all" dirty="0" smtClean="0">
                <a:solidFill>
                  <a:schemeClr val="tx2"/>
                </a:solidFill>
                <a:effectLst>
                  <a:reflection blurRad="12700" stA="48000" endA="300" endPos="55000" dir="5400000" sy="-90000" algn="bl" rotWithShape="0"/>
                </a:effectLst>
                <a:latin typeface="Tahoma" pitchFamily="34" charset="0"/>
                <a:ea typeface="Tahoma" pitchFamily="34" charset="0"/>
                <a:cs typeface="Tahoma" pitchFamily="34" charset="0"/>
              </a:rPr>
              <a:t>גוש הנגב – כפר דרום</a:t>
            </a:r>
            <a:endParaRPr lang="en-US" sz="2800" b="1" cap="all" dirty="0" smtClean="0">
              <a:solidFill>
                <a:schemeClr val="tx2"/>
              </a:solidFill>
              <a:effectLst>
                <a:reflection blurRad="12700" stA="48000" endA="300" endPos="55000" dir="5400000" sy="-90000" algn="bl" rotWithShape="0"/>
              </a:effectLst>
            </a:endParaRPr>
          </a:p>
        </p:txBody>
      </p:sp>
      <p:sp>
        <p:nvSpPr>
          <p:cNvPr id="7" name="חץ למטה 6"/>
          <p:cNvSpPr/>
          <p:nvPr/>
        </p:nvSpPr>
        <p:spPr>
          <a:xfrm rot="18308356">
            <a:off x="6550889" y="1084041"/>
            <a:ext cx="536754" cy="263058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חץ למטה 7"/>
          <p:cNvSpPr/>
          <p:nvPr/>
        </p:nvSpPr>
        <p:spPr>
          <a:xfrm rot="13777012">
            <a:off x="7384057" y="3534993"/>
            <a:ext cx="568877" cy="169123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AutoShape 215"/>
          <p:cNvSpPr>
            <a:spLocks noChangeArrowheads="1"/>
          </p:cNvSpPr>
          <p:nvPr/>
        </p:nvSpPr>
        <p:spPr bwMode="auto">
          <a:xfrm>
            <a:off x="8100392" y="3140968"/>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0" name="חץ למטה 9"/>
          <p:cNvSpPr/>
          <p:nvPr/>
        </p:nvSpPr>
        <p:spPr>
          <a:xfrm rot="2274945">
            <a:off x="2182120" y="378537"/>
            <a:ext cx="568877" cy="190365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1" name="AutoShape 215"/>
          <p:cNvSpPr>
            <a:spLocks noChangeArrowheads="1"/>
          </p:cNvSpPr>
          <p:nvPr/>
        </p:nvSpPr>
        <p:spPr bwMode="auto">
          <a:xfrm>
            <a:off x="1259632" y="1700808"/>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2052"/>
                                        </p:tgtEl>
                                        <p:attrNameLst>
                                          <p:attrName>style.visibility</p:attrName>
                                        </p:attrNameLst>
                                      </p:cBhvr>
                                      <p:to>
                                        <p:strVal val="visible"/>
                                      </p:to>
                                    </p:set>
                                    <p:animEffect transition="in" filter="wipe(up)">
                                      <p:cBhvr>
                                        <p:cTn id="11" dur="2000"/>
                                        <p:tgtEl>
                                          <p:spTgt spid="2052"/>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1"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2000"/>
                            </p:stCondLst>
                            <p:childTnLst>
                              <p:par>
                                <p:cTn id="31" presetID="23" presetClass="exit" presetSubtype="16" fill="hold" grpId="0" nodeType="afterEffect">
                                  <p:stCondLst>
                                    <p:cond delay="0"/>
                                  </p:stCondLst>
                                  <p:childTnLst>
                                    <p:anim calcmode="lin" valueType="num">
                                      <p:cBhvr>
                                        <p:cTn id="32" dur="1000"/>
                                        <p:tgtEl>
                                          <p:spTgt spid="9"/>
                                        </p:tgtEl>
                                        <p:attrNameLst>
                                          <p:attrName>ppt_w</p:attrName>
                                        </p:attrNameLst>
                                      </p:cBhvr>
                                      <p:tavLst>
                                        <p:tav tm="0">
                                          <p:val>
                                            <p:strVal val="ppt_w"/>
                                          </p:val>
                                        </p:tav>
                                        <p:tav tm="100000">
                                          <p:val>
                                            <p:strVal val="4*ppt_w"/>
                                          </p:val>
                                        </p:tav>
                                      </p:tavLst>
                                    </p:anim>
                                    <p:anim calcmode="lin" valueType="num">
                                      <p:cBhvr>
                                        <p:cTn id="33" dur="1000"/>
                                        <p:tgtEl>
                                          <p:spTgt spid="9"/>
                                        </p:tgtEl>
                                        <p:attrNameLst>
                                          <p:attrName>ppt_h</p:attrName>
                                        </p:attrNameLst>
                                      </p:cBhvr>
                                      <p:tavLst>
                                        <p:tav tm="0">
                                          <p:val>
                                            <p:strVal val="ppt_h"/>
                                          </p:val>
                                        </p:tav>
                                        <p:tav tm="100000">
                                          <p:val>
                                            <p:strVal val="4*ppt_h"/>
                                          </p:val>
                                        </p:tav>
                                      </p:tavLst>
                                    </p:anim>
                                    <p:set>
                                      <p:cBhvr>
                                        <p:cTn id="34" dur="1" fill="hold">
                                          <p:stCondLst>
                                            <p:cond delay="999"/>
                                          </p:stCondLst>
                                        </p:cTn>
                                        <p:tgtEl>
                                          <p:spTgt spid="9"/>
                                        </p:tgtEl>
                                        <p:attrNameLst>
                                          <p:attrName>style.visibility</p:attrName>
                                        </p:attrNameLst>
                                      </p:cBhvr>
                                      <p:to>
                                        <p:strVal val="hidden"/>
                                      </p:to>
                                    </p:set>
                                  </p:childTnLst>
                                </p:cTn>
                              </p:par>
                            </p:childTnLst>
                          </p:cTn>
                        </p:par>
                        <p:par>
                          <p:cTn id="35" fill="hold">
                            <p:stCondLst>
                              <p:cond delay="3000"/>
                            </p:stCondLst>
                            <p:childTnLst>
                              <p:par>
                                <p:cTn id="36" presetID="22" presetClass="entr" presetSubtype="8" fill="hold" grpId="1"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2000"/>
                                        <p:tgtEl>
                                          <p:spTgt spid="7"/>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2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9" presetClass="exit" presetSubtype="0" fill="hold" grpId="1" nodeType="withEffect">
                                  <p:stCondLst>
                                    <p:cond delay="0"/>
                                  </p:stCondLst>
                                  <p:childTnLst>
                                    <p:animEffect transition="out" filter="dissolv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051"/>
                                        </p:tgtEl>
                                        <p:attrNameLst>
                                          <p:attrName>style.visibility</p:attrName>
                                        </p:attrNameLst>
                                      </p:cBhvr>
                                      <p:to>
                                        <p:strVal val="visible"/>
                                      </p:to>
                                    </p:set>
                                    <p:animEffect transition="in" filter="wipe(up)">
                                      <p:cBhvr>
                                        <p:cTn id="55" dur="2000"/>
                                        <p:tgtEl>
                                          <p:spTgt spid="2051"/>
                                        </p:tgtEl>
                                      </p:cBhvr>
                                    </p:animEffect>
                                  </p:childTnLst>
                                </p:cTn>
                              </p:par>
                            </p:childTnLst>
                          </p:cTn>
                        </p:par>
                      </p:childTnLst>
                    </p:cTn>
                  </p:par>
                  <p:par>
                    <p:cTn id="56" fill="hold">
                      <p:stCondLst>
                        <p:cond delay="indefinite"/>
                      </p:stCondLst>
                      <p:childTnLst>
                        <p:par>
                          <p:cTn id="57" fill="hold">
                            <p:stCondLst>
                              <p:cond delay="0"/>
                            </p:stCondLst>
                            <p:childTnLst>
                              <p:par>
                                <p:cTn id="58" presetID="26" presetClass="entr" presetSubtype="0" fill="hold" grpId="1"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down)">
                                      <p:cBhvr>
                                        <p:cTn id="60" dur="580">
                                          <p:stCondLst>
                                            <p:cond delay="0"/>
                                          </p:stCondLst>
                                        </p:cTn>
                                        <p:tgtEl>
                                          <p:spTgt spid="11"/>
                                        </p:tgtEl>
                                      </p:cBhvr>
                                    </p:animEffect>
                                    <p:anim calcmode="lin" valueType="num">
                                      <p:cBhvr>
                                        <p:cTn id="6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6" dur="26">
                                          <p:stCondLst>
                                            <p:cond delay="650"/>
                                          </p:stCondLst>
                                        </p:cTn>
                                        <p:tgtEl>
                                          <p:spTgt spid="11"/>
                                        </p:tgtEl>
                                      </p:cBhvr>
                                      <p:to x="100000" y="60000"/>
                                    </p:animScale>
                                    <p:animScale>
                                      <p:cBhvr>
                                        <p:cTn id="67" dur="166" decel="50000">
                                          <p:stCondLst>
                                            <p:cond delay="676"/>
                                          </p:stCondLst>
                                        </p:cTn>
                                        <p:tgtEl>
                                          <p:spTgt spid="11"/>
                                        </p:tgtEl>
                                      </p:cBhvr>
                                      <p:to x="100000" y="100000"/>
                                    </p:animScale>
                                    <p:animScale>
                                      <p:cBhvr>
                                        <p:cTn id="68" dur="26">
                                          <p:stCondLst>
                                            <p:cond delay="1312"/>
                                          </p:stCondLst>
                                        </p:cTn>
                                        <p:tgtEl>
                                          <p:spTgt spid="11"/>
                                        </p:tgtEl>
                                      </p:cBhvr>
                                      <p:to x="100000" y="80000"/>
                                    </p:animScale>
                                    <p:animScale>
                                      <p:cBhvr>
                                        <p:cTn id="69" dur="166" decel="50000">
                                          <p:stCondLst>
                                            <p:cond delay="1338"/>
                                          </p:stCondLst>
                                        </p:cTn>
                                        <p:tgtEl>
                                          <p:spTgt spid="11"/>
                                        </p:tgtEl>
                                      </p:cBhvr>
                                      <p:to x="100000" y="100000"/>
                                    </p:animScale>
                                    <p:animScale>
                                      <p:cBhvr>
                                        <p:cTn id="70" dur="26">
                                          <p:stCondLst>
                                            <p:cond delay="1642"/>
                                          </p:stCondLst>
                                        </p:cTn>
                                        <p:tgtEl>
                                          <p:spTgt spid="11"/>
                                        </p:tgtEl>
                                      </p:cBhvr>
                                      <p:to x="100000" y="90000"/>
                                    </p:animScale>
                                    <p:animScale>
                                      <p:cBhvr>
                                        <p:cTn id="71" dur="166" decel="50000">
                                          <p:stCondLst>
                                            <p:cond delay="1668"/>
                                          </p:stCondLst>
                                        </p:cTn>
                                        <p:tgtEl>
                                          <p:spTgt spid="11"/>
                                        </p:tgtEl>
                                      </p:cBhvr>
                                      <p:to x="100000" y="100000"/>
                                    </p:animScale>
                                    <p:animScale>
                                      <p:cBhvr>
                                        <p:cTn id="72" dur="26">
                                          <p:stCondLst>
                                            <p:cond delay="1808"/>
                                          </p:stCondLst>
                                        </p:cTn>
                                        <p:tgtEl>
                                          <p:spTgt spid="11"/>
                                        </p:tgtEl>
                                      </p:cBhvr>
                                      <p:to x="100000" y="95000"/>
                                    </p:animScale>
                                    <p:animScale>
                                      <p:cBhvr>
                                        <p:cTn id="73" dur="166" decel="50000">
                                          <p:stCondLst>
                                            <p:cond delay="1834"/>
                                          </p:stCondLst>
                                        </p:cTn>
                                        <p:tgtEl>
                                          <p:spTgt spid="11"/>
                                        </p:tgtEl>
                                      </p:cBhvr>
                                      <p:to x="100000" y="100000"/>
                                    </p:animScale>
                                  </p:childTnLst>
                                </p:cTn>
                              </p:par>
                            </p:childTnLst>
                          </p:cTn>
                        </p:par>
                        <p:par>
                          <p:cTn id="74" fill="hold">
                            <p:stCondLst>
                              <p:cond delay="2000"/>
                            </p:stCondLst>
                            <p:childTnLst>
                              <p:par>
                                <p:cTn id="75" presetID="23" presetClass="exit" presetSubtype="16" fill="hold" grpId="0" nodeType="afterEffect">
                                  <p:stCondLst>
                                    <p:cond delay="0"/>
                                  </p:stCondLst>
                                  <p:childTnLst>
                                    <p:anim calcmode="lin" valueType="num">
                                      <p:cBhvr>
                                        <p:cTn id="76" dur="1000"/>
                                        <p:tgtEl>
                                          <p:spTgt spid="11"/>
                                        </p:tgtEl>
                                        <p:attrNameLst>
                                          <p:attrName>ppt_w</p:attrName>
                                        </p:attrNameLst>
                                      </p:cBhvr>
                                      <p:tavLst>
                                        <p:tav tm="0">
                                          <p:val>
                                            <p:strVal val="ppt_w"/>
                                          </p:val>
                                        </p:tav>
                                        <p:tav tm="100000">
                                          <p:val>
                                            <p:strVal val="4*ppt_w"/>
                                          </p:val>
                                        </p:tav>
                                      </p:tavLst>
                                    </p:anim>
                                    <p:anim calcmode="lin" valueType="num">
                                      <p:cBhvr>
                                        <p:cTn id="77" dur="1000"/>
                                        <p:tgtEl>
                                          <p:spTgt spid="11"/>
                                        </p:tgtEl>
                                        <p:attrNameLst>
                                          <p:attrName>ppt_h</p:attrName>
                                        </p:attrNameLst>
                                      </p:cBhvr>
                                      <p:tavLst>
                                        <p:tav tm="0">
                                          <p:val>
                                            <p:strVal val="ppt_h"/>
                                          </p:val>
                                        </p:tav>
                                        <p:tav tm="100000">
                                          <p:val>
                                            <p:strVal val="4*ppt_h"/>
                                          </p:val>
                                        </p:tav>
                                      </p:tavLst>
                                    </p:anim>
                                    <p:set>
                                      <p:cBhvr>
                                        <p:cTn id="78" dur="1" fill="hold">
                                          <p:stCondLst>
                                            <p:cond delay="999"/>
                                          </p:stCondLst>
                                        </p:cTn>
                                        <p:tgtEl>
                                          <p:spTgt spid="11"/>
                                        </p:tgtEl>
                                        <p:attrNameLst>
                                          <p:attrName>style.visibility</p:attrName>
                                        </p:attrNameLst>
                                      </p:cBhvr>
                                      <p:to>
                                        <p:strVal val="hidden"/>
                                      </p:to>
                                    </p:set>
                                  </p:childTnLst>
                                </p:cTn>
                              </p:par>
                            </p:childTnLst>
                          </p:cTn>
                        </p:par>
                        <p:par>
                          <p:cTn id="79" fill="hold">
                            <p:stCondLst>
                              <p:cond delay="3000"/>
                            </p:stCondLst>
                            <p:childTnLst>
                              <p:par>
                                <p:cTn id="80" presetID="22" presetClass="entr" presetSubtype="1"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up)">
                                      <p:cBhvr>
                                        <p:cTn id="82" dur="2000"/>
                                        <p:tgtEl>
                                          <p:spTgt spid="10"/>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xit" presetSubtype="0" fill="hold" grpId="1" nodeType="clickEffect">
                                  <p:stCondLst>
                                    <p:cond delay="0"/>
                                  </p:stCondLst>
                                  <p:childTnLst>
                                    <p:animEffect transition="out" filter="dissolve">
                                      <p:cBhvr>
                                        <p:cTn id="86" dur="500"/>
                                        <p:tgtEl>
                                          <p:spTgt spid="10"/>
                                        </p:tgtEl>
                                      </p:cBhvr>
                                    </p:animEffect>
                                    <p:set>
                                      <p:cBhvr>
                                        <p:cTn id="87" dur="1" fill="hold">
                                          <p:stCondLst>
                                            <p:cond delay="499"/>
                                          </p:stCondLst>
                                        </p:cTn>
                                        <p:tgtEl>
                                          <p:spTgt spid="10"/>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2053"/>
                                        </p:tgtEl>
                                        <p:attrNameLst>
                                          <p:attrName>style.visibility</p:attrName>
                                        </p:attrNameLst>
                                      </p:cBhvr>
                                      <p:to>
                                        <p:strVal val="visible"/>
                                      </p:to>
                                    </p:set>
                                    <p:animEffect transition="in" filter="wipe(up)">
                                      <p:cBhvr>
                                        <p:cTn id="92" dur="2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7" grpId="1" animBg="1"/>
      <p:bldP spid="8" grpId="0" animBg="1"/>
      <p:bldP spid="8" grpId="1" animBg="1"/>
      <p:bldP spid="9" grpId="0" animBg="1"/>
      <p:bldP spid="9" grpId="1" animBg="1"/>
      <p:bldP spid="10" grpId="0" animBg="1"/>
      <p:bldP spid="10" grpId="1" animBg="1"/>
      <p:bldP spid="11" grpId="0" animBg="1"/>
      <p:bldP spid="11"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לבן 2"/>
          <p:cNvSpPr/>
          <p:nvPr/>
        </p:nvSpPr>
        <p:spPr>
          <a:xfrm>
            <a:off x="0" y="260648"/>
            <a:ext cx="9144000" cy="1231106"/>
          </a:xfrm>
          <a:prstGeom prst="rect">
            <a:avLst/>
          </a:prstGeom>
        </p:spPr>
        <p:txBody>
          <a:bodyPr wrap="square">
            <a:spAutoFit/>
          </a:bodyPr>
          <a:lstStyle/>
          <a:p>
            <a:pPr algn="ctr" fontAlgn="base">
              <a:spcBef>
                <a:spcPct val="0"/>
              </a:spcBef>
              <a:spcAft>
                <a:spcPct val="0"/>
              </a:spcAft>
            </a:pPr>
            <a:r>
              <a:rPr lang="he-IL" sz="2800" b="1" dirty="0" smtClean="0">
                <a:latin typeface="Tahoma" pitchFamily="34" charset="0"/>
                <a:ea typeface="Times New Roman" pitchFamily="18" charset="0"/>
                <a:cs typeface="Tahoma" pitchFamily="34" charset="0"/>
              </a:rPr>
              <a:t>גוש בית שאן</a:t>
            </a:r>
          </a:p>
          <a:p>
            <a:pPr algn="ctr" fontAlgn="base">
              <a:spcBef>
                <a:spcPct val="0"/>
              </a:spcBef>
              <a:spcAft>
                <a:spcPct val="0"/>
              </a:spcAft>
            </a:pPr>
            <a:endParaRPr lang="he-IL" sz="2800" dirty="0" smtClean="0"/>
          </a:p>
          <a:p>
            <a:pPr lvl="0" algn="ctr" fontAlgn="base">
              <a:spcBef>
                <a:spcPct val="0"/>
              </a:spcBef>
              <a:spcAft>
                <a:spcPct val="0"/>
              </a:spcAft>
            </a:pPr>
            <a:r>
              <a:rPr lang="he-IL" b="1" dirty="0" smtClean="0">
                <a:latin typeface="Tahoma" pitchFamily="34" charset="0"/>
                <a:ea typeface="Times New Roman" pitchFamily="18" charset="0"/>
                <a:cs typeface="Tahoma" pitchFamily="34" charset="0"/>
              </a:rPr>
              <a:t>תנופת ההתיישבות נמשכת חרף המלחמה !</a:t>
            </a:r>
            <a:endParaRPr lang="en-US" dirty="0" smtClean="0">
              <a:latin typeface="Tahoma" pitchFamily="34" charset="0"/>
              <a:ea typeface="Tahoma" pitchFamily="34" charset="0"/>
              <a:cs typeface="Tahoma" pitchFamily="34" charset="0"/>
            </a:endParaRPr>
          </a:p>
        </p:txBody>
      </p:sp>
      <p:sp>
        <p:nvSpPr>
          <p:cNvPr id="4" name="מלבן 3"/>
          <p:cNvSpPr/>
          <p:nvPr/>
        </p:nvSpPr>
        <p:spPr>
          <a:xfrm>
            <a:off x="0" y="1700808"/>
            <a:ext cx="9144000" cy="646331"/>
          </a:xfrm>
          <a:prstGeom prst="rect">
            <a:avLst/>
          </a:prstGeom>
        </p:spPr>
        <p:txBody>
          <a:bodyPr wrap="square">
            <a:spAutoFit/>
          </a:bodyPr>
          <a:lstStyle/>
          <a:p>
            <a:pPr algn="ctr"/>
            <a:r>
              <a:rPr lang="he-IL" b="1" dirty="0" smtClean="0">
                <a:latin typeface="Tahoma" pitchFamily="34" charset="0"/>
                <a:ea typeface="Times New Roman" pitchFamily="18" charset="0"/>
                <a:cs typeface="Tahoma" pitchFamily="34" charset="0"/>
              </a:rPr>
              <a:t>בעוד נמשכים הקרבות בכול הארץ, לבלימת צבאות ערב, נמשכה התחרות על תפיסת השטחים המתפנים מתושביהם הערבים</a:t>
            </a:r>
            <a:endParaRPr lang="he-IL" b="1" dirty="0"/>
          </a:p>
        </p:txBody>
      </p:sp>
      <p:pic>
        <p:nvPicPr>
          <p:cNvPr id="1026" name="Picture 2" descr="C:\Users\User\Desktop\135.jpg"/>
          <p:cNvPicPr>
            <a:picLocks noChangeAspect="1" noChangeArrowheads="1"/>
          </p:cNvPicPr>
          <p:nvPr/>
        </p:nvPicPr>
        <p:blipFill>
          <a:blip r:embed="rId2" cstate="print"/>
          <a:srcRect/>
          <a:stretch>
            <a:fillRect/>
          </a:stretch>
        </p:blipFill>
        <p:spPr bwMode="auto">
          <a:xfrm>
            <a:off x="1507022" y="2636912"/>
            <a:ext cx="6201964" cy="39644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wipe(up)">
                                      <p:cBhvr>
                                        <p:cTn id="16"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nachum\Desktop\האם פתחו של גן עדן\1939.jpg"/>
          <p:cNvPicPr>
            <a:picLocks noChangeAspect="1" noChangeArrowheads="1"/>
          </p:cNvPicPr>
          <p:nvPr/>
        </p:nvPicPr>
        <p:blipFill>
          <a:blip r:embed="rId2" cstate="print"/>
          <a:srcRect/>
          <a:stretch>
            <a:fillRect/>
          </a:stretch>
        </p:blipFill>
        <p:spPr bwMode="auto">
          <a:xfrm>
            <a:off x="395536" y="281850"/>
            <a:ext cx="4248471" cy="6415893"/>
          </a:xfrm>
          <a:prstGeom prst="rect">
            <a:avLst/>
          </a:prstGeom>
          <a:noFill/>
        </p:spPr>
      </p:pic>
      <p:sp>
        <p:nvSpPr>
          <p:cNvPr id="3" name="מלבן 2"/>
          <p:cNvSpPr/>
          <p:nvPr/>
        </p:nvSpPr>
        <p:spPr>
          <a:xfrm>
            <a:off x="259547" y="2708920"/>
            <a:ext cx="712053"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ניר דוד</a:t>
            </a:r>
            <a:endParaRPr lang="he-IL" sz="1200" b="1" dirty="0">
              <a:solidFill>
                <a:srgbClr val="FF0000"/>
              </a:solidFill>
            </a:endParaRPr>
          </a:p>
        </p:txBody>
      </p:sp>
      <p:sp>
        <p:nvSpPr>
          <p:cNvPr id="4" name="מלבן 3"/>
          <p:cNvSpPr/>
          <p:nvPr/>
        </p:nvSpPr>
        <p:spPr>
          <a:xfrm>
            <a:off x="1008353" y="2996952"/>
            <a:ext cx="755335"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מסילות</a:t>
            </a:r>
            <a:endParaRPr lang="he-IL" sz="1200" b="1" dirty="0">
              <a:solidFill>
                <a:srgbClr val="FF0000"/>
              </a:solidFill>
            </a:endParaRPr>
          </a:p>
        </p:txBody>
      </p:sp>
      <p:sp>
        <p:nvSpPr>
          <p:cNvPr id="5" name="מלבן 4"/>
          <p:cNvSpPr/>
          <p:nvPr/>
        </p:nvSpPr>
        <p:spPr>
          <a:xfrm>
            <a:off x="827584" y="3501008"/>
            <a:ext cx="1087157" cy="338554"/>
          </a:xfrm>
          <a:prstGeom prst="rect">
            <a:avLst/>
          </a:prstGeom>
        </p:spPr>
        <p:txBody>
          <a:bodyPr wrap="none">
            <a:spAutoFit/>
          </a:bodyPr>
          <a:lstStyle/>
          <a:p>
            <a:r>
              <a:rPr lang="he-IL" sz="1600" b="1" dirty="0" err="1" smtClean="0">
                <a:solidFill>
                  <a:srgbClr val="FFFF00"/>
                </a:solidFill>
                <a:latin typeface="Tahoma" pitchFamily="34" charset="0"/>
                <a:ea typeface="Times New Roman" pitchFamily="18" charset="0"/>
                <a:cs typeface="Tahoma" pitchFamily="34" charset="0"/>
              </a:rPr>
              <a:t>אשרפייה</a:t>
            </a:r>
            <a:endParaRPr lang="he-IL" sz="1600" b="1" dirty="0">
              <a:solidFill>
                <a:srgbClr val="FFFF00"/>
              </a:solidFill>
            </a:endParaRPr>
          </a:p>
        </p:txBody>
      </p:sp>
      <p:sp>
        <p:nvSpPr>
          <p:cNvPr id="6" name="מלבן 5"/>
          <p:cNvSpPr/>
          <p:nvPr/>
        </p:nvSpPr>
        <p:spPr>
          <a:xfrm>
            <a:off x="1979712" y="3861048"/>
            <a:ext cx="989373" cy="276999"/>
          </a:xfrm>
          <a:prstGeom prst="rect">
            <a:avLst/>
          </a:prstGeom>
        </p:spPr>
        <p:txBody>
          <a:bodyPr wrap="none">
            <a:spAutoFit/>
          </a:bodyPr>
          <a:lstStyle/>
          <a:p>
            <a:r>
              <a:rPr lang="he-IL" sz="1200" b="1" dirty="0" smtClean="0">
                <a:solidFill>
                  <a:srgbClr val="002060"/>
                </a:solidFill>
                <a:latin typeface="Tahoma" pitchFamily="34" charset="0"/>
                <a:ea typeface="Times New Roman" pitchFamily="18" charset="0"/>
                <a:cs typeface="Tahoma" pitchFamily="34" charset="0"/>
              </a:rPr>
              <a:t>עין </a:t>
            </a:r>
            <a:r>
              <a:rPr lang="he-IL" sz="1200" b="1" dirty="0" err="1" smtClean="0">
                <a:solidFill>
                  <a:srgbClr val="002060"/>
                </a:solidFill>
                <a:latin typeface="Tahoma" pitchFamily="34" charset="0"/>
                <a:ea typeface="Times New Roman" pitchFamily="18" charset="0"/>
                <a:cs typeface="Tahoma" pitchFamily="34" charset="0"/>
              </a:rPr>
              <a:t>הנצי"ב</a:t>
            </a:r>
            <a:endParaRPr lang="he-IL" sz="1200" b="1" dirty="0">
              <a:solidFill>
                <a:srgbClr val="002060"/>
              </a:solidFill>
            </a:endParaRPr>
          </a:p>
        </p:txBody>
      </p:sp>
      <p:sp>
        <p:nvSpPr>
          <p:cNvPr id="7" name="מלבן 6"/>
          <p:cNvSpPr/>
          <p:nvPr/>
        </p:nvSpPr>
        <p:spPr>
          <a:xfrm rot="21287380">
            <a:off x="2987824" y="3501008"/>
            <a:ext cx="691215"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אבוקה</a:t>
            </a:r>
            <a:endParaRPr lang="he-IL" sz="1200" b="1" dirty="0">
              <a:solidFill>
                <a:srgbClr val="FF0000"/>
              </a:solidFill>
            </a:endParaRPr>
          </a:p>
        </p:txBody>
      </p:sp>
      <p:sp>
        <p:nvSpPr>
          <p:cNvPr id="8" name="מלבן 7"/>
          <p:cNvSpPr/>
          <p:nvPr/>
        </p:nvSpPr>
        <p:spPr>
          <a:xfrm>
            <a:off x="2051720" y="5085184"/>
            <a:ext cx="1021433" cy="276999"/>
          </a:xfrm>
          <a:prstGeom prst="rect">
            <a:avLst/>
          </a:prstGeom>
        </p:spPr>
        <p:txBody>
          <a:bodyPr wrap="none">
            <a:spAutoFit/>
          </a:bodyPr>
          <a:lstStyle/>
          <a:p>
            <a:r>
              <a:rPr lang="he-IL" sz="1200" b="1" dirty="0" smtClean="0">
                <a:solidFill>
                  <a:srgbClr val="002060"/>
                </a:solidFill>
                <a:latin typeface="Tahoma" pitchFamily="34" charset="0"/>
                <a:ea typeface="Times New Roman" pitchFamily="18" charset="0"/>
                <a:cs typeface="Tahoma" pitchFamily="34" charset="0"/>
              </a:rPr>
              <a:t>שדה אליהו</a:t>
            </a:r>
            <a:endParaRPr lang="he-IL" sz="1200" b="1" dirty="0">
              <a:solidFill>
                <a:srgbClr val="002060"/>
              </a:solidFill>
            </a:endParaRPr>
          </a:p>
        </p:txBody>
      </p:sp>
      <p:sp>
        <p:nvSpPr>
          <p:cNvPr id="9" name="מלבן 8"/>
          <p:cNvSpPr/>
          <p:nvPr/>
        </p:nvSpPr>
        <p:spPr>
          <a:xfrm>
            <a:off x="2627784" y="5661248"/>
            <a:ext cx="886781" cy="276999"/>
          </a:xfrm>
          <a:prstGeom prst="rect">
            <a:avLst/>
          </a:prstGeom>
        </p:spPr>
        <p:txBody>
          <a:bodyPr wrap="none">
            <a:spAutoFit/>
          </a:bodyPr>
          <a:lstStyle/>
          <a:p>
            <a:r>
              <a:rPr lang="he-IL" sz="1200" b="1" dirty="0" smtClean="0">
                <a:solidFill>
                  <a:srgbClr val="002060"/>
                </a:solidFill>
                <a:latin typeface="Tahoma" pitchFamily="34" charset="0"/>
                <a:ea typeface="Times New Roman" pitchFamily="18" charset="0"/>
                <a:cs typeface="Tahoma" pitchFamily="34" charset="0"/>
              </a:rPr>
              <a:t>טירת צבי</a:t>
            </a:r>
            <a:endParaRPr lang="he-IL" sz="1200" b="1" dirty="0">
              <a:solidFill>
                <a:srgbClr val="002060"/>
              </a:solidFill>
            </a:endParaRPr>
          </a:p>
        </p:txBody>
      </p:sp>
      <p:sp>
        <p:nvSpPr>
          <p:cNvPr id="10" name="מלבן 9"/>
          <p:cNvSpPr/>
          <p:nvPr/>
        </p:nvSpPr>
        <p:spPr>
          <a:xfrm>
            <a:off x="35496" y="1988840"/>
            <a:ext cx="954107"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בית אלפא</a:t>
            </a:r>
            <a:endParaRPr lang="he-IL" sz="1200" b="1" dirty="0">
              <a:solidFill>
                <a:srgbClr val="FF0000"/>
              </a:solidFill>
            </a:endParaRPr>
          </a:p>
        </p:txBody>
      </p:sp>
      <p:sp>
        <p:nvSpPr>
          <p:cNvPr id="11" name="מלבן 10"/>
          <p:cNvSpPr/>
          <p:nvPr/>
        </p:nvSpPr>
        <p:spPr>
          <a:xfrm>
            <a:off x="1979712" y="2761183"/>
            <a:ext cx="936474" cy="307777"/>
          </a:xfrm>
          <a:prstGeom prst="rect">
            <a:avLst/>
          </a:prstGeom>
        </p:spPr>
        <p:txBody>
          <a:bodyPr wrap="none">
            <a:spAutoFit/>
          </a:bodyPr>
          <a:lstStyle/>
          <a:p>
            <a:r>
              <a:rPr lang="he-IL" sz="1400" b="1" dirty="0" smtClean="0">
                <a:latin typeface="Tahoma" pitchFamily="34" charset="0"/>
                <a:ea typeface="Times New Roman" pitchFamily="18" charset="0"/>
                <a:cs typeface="Tahoma" pitchFamily="34" charset="0"/>
              </a:rPr>
              <a:t>בית שאן</a:t>
            </a:r>
            <a:endParaRPr lang="he-IL" sz="1400" b="1" dirty="0"/>
          </a:p>
        </p:txBody>
      </p:sp>
      <p:sp>
        <p:nvSpPr>
          <p:cNvPr id="13" name="מלבן 12"/>
          <p:cNvSpPr/>
          <p:nvPr/>
        </p:nvSpPr>
        <p:spPr>
          <a:xfrm>
            <a:off x="4572000" y="476672"/>
            <a:ext cx="4572000" cy="1615827"/>
          </a:xfrm>
          <a:prstGeom prst="rect">
            <a:avLst/>
          </a:prstGeom>
        </p:spPr>
        <p:txBody>
          <a:bodyPr wrap="square">
            <a:spAutoFit/>
          </a:bodyPr>
          <a:lstStyle/>
          <a:p>
            <a:pPr lvl="0" fontAlgn="base">
              <a:lnSpc>
                <a:spcPct val="150000"/>
              </a:lnSpc>
              <a:spcBef>
                <a:spcPct val="0"/>
              </a:spcBef>
              <a:spcAft>
                <a:spcPct val="0"/>
              </a:spcAft>
            </a:pPr>
            <a:r>
              <a:rPr lang="he-IL" b="1" dirty="0" err="1" smtClean="0">
                <a:latin typeface="Tahoma" pitchFamily="34" charset="0"/>
                <a:ea typeface="Times New Roman" pitchFamily="18" charset="0"/>
                <a:cs typeface="Tahoma" pitchFamily="34" charset="0"/>
              </a:rPr>
              <a:t>אשרפייה</a:t>
            </a:r>
            <a:r>
              <a:rPr lang="he-IL" sz="1600" b="1" dirty="0" smtClean="0">
                <a:latin typeface="Tahoma" pitchFamily="34" charset="0"/>
                <a:ea typeface="Times New Roman" pitchFamily="18" charset="0"/>
                <a:cs typeface="Tahoma" pitchFamily="34" charset="0"/>
              </a:rPr>
              <a:t> – </a:t>
            </a:r>
            <a:r>
              <a:rPr lang="he-IL" sz="1600" dirty="0" smtClean="0">
                <a:latin typeface="Tahoma" pitchFamily="34" charset="0"/>
                <a:ea typeface="Times New Roman" pitchFamily="18" charset="0"/>
                <a:cs typeface="Tahoma" pitchFamily="34" charset="0"/>
              </a:rPr>
              <a:t>תחנת ניסיונית חקלאית ממשלתית.</a:t>
            </a:r>
          </a:p>
          <a:p>
            <a:pPr lvl="0" fontAlgn="base">
              <a:lnSpc>
                <a:spcPct val="150000"/>
              </a:lnSpc>
              <a:spcBef>
                <a:spcPct val="0"/>
              </a:spcBef>
              <a:spcAft>
                <a:spcPct val="0"/>
              </a:spcAft>
            </a:pPr>
            <a:r>
              <a:rPr lang="he-IL" sz="1600" dirty="0" smtClean="0">
                <a:latin typeface="Tahoma" pitchFamily="34" charset="0"/>
                <a:ea typeface="Times New Roman" pitchFamily="18" charset="0"/>
                <a:cs typeface="Tahoma" pitchFamily="34" charset="0"/>
              </a:rPr>
              <a:t>מצפון לה שכן </a:t>
            </a:r>
            <a:r>
              <a:rPr lang="he-IL" sz="1600" b="1" dirty="0" smtClean="0">
                <a:latin typeface="Tahoma" pitchFamily="34" charset="0"/>
                <a:ea typeface="Times New Roman" pitchFamily="18" charset="0"/>
                <a:cs typeface="Tahoma" pitchFamily="34" charset="0"/>
              </a:rPr>
              <a:t>גוש ישובי </a:t>
            </a:r>
            <a:r>
              <a:rPr lang="he-IL" sz="1600" b="1" dirty="0" smtClean="0">
                <a:solidFill>
                  <a:srgbClr val="FF0000"/>
                </a:solidFill>
                <a:latin typeface="Tahoma" pitchFamily="34" charset="0"/>
                <a:ea typeface="Times New Roman" pitchFamily="18" charset="0"/>
                <a:cs typeface="Tahoma" pitchFamily="34" charset="0"/>
              </a:rPr>
              <a:t>השומר הצעיר </a:t>
            </a:r>
            <a:r>
              <a:rPr lang="he-IL" sz="1600" dirty="0" smtClean="0">
                <a:latin typeface="Tahoma" pitchFamily="34" charset="0"/>
                <a:ea typeface="Times New Roman" pitchFamily="18" charset="0"/>
                <a:cs typeface="Tahoma" pitchFamily="34" charset="0"/>
              </a:rPr>
              <a:t>וממזרח גוש </a:t>
            </a:r>
            <a:r>
              <a:rPr lang="he-IL" sz="1600" b="1" dirty="0" smtClean="0">
                <a:latin typeface="Tahoma" pitchFamily="34" charset="0"/>
                <a:ea typeface="Times New Roman" pitchFamily="18" charset="0"/>
                <a:cs typeface="Tahoma" pitchFamily="34" charset="0"/>
              </a:rPr>
              <a:t>הקיבוץ הדתי</a:t>
            </a:r>
            <a:r>
              <a:rPr lang="he-IL" sz="1600" dirty="0" smtClean="0">
                <a:latin typeface="Tahoma" pitchFamily="34" charset="0"/>
                <a:ea typeface="Times New Roman" pitchFamily="18" charset="0"/>
                <a:cs typeface="Tahoma" pitchFamily="34" charset="0"/>
              </a:rPr>
              <a:t>. </a:t>
            </a:r>
          </a:p>
          <a:p>
            <a:pPr lvl="0" fontAlgn="base">
              <a:lnSpc>
                <a:spcPct val="150000"/>
              </a:lnSpc>
              <a:spcBef>
                <a:spcPct val="0"/>
              </a:spcBef>
              <a:spcAft>
                <a:spcPct val="0"/>
              </a:spcAft>
            </a:pPr>
            <a:r>
              <a:rPr lang="he-IL" sz="1600" dirty="0" smtClean="0">
                <a:latin typeface="Tahoma" pitchFamily="34" charset="0"/>
                <a:ea typeface="Times New Roman" pitchFamily="18" charset="0"/>
                <a:cs typeface="Tahoma" pitchFamily="34" charset="0"/>
              </a:rPr>
              <a:t>שתי התנועות דרשו הרחבה לגושי יישוביהן. </a:t>
            </a:r>
            <a:endParaRPr lang="he-IL" sz="1600" dirty="0" smtClean="0">
              <a:latin typeface="Arial" pitchFamily="34" charset="0"/>
              <a:cs typeface="Arial" pitchFamily="34" charset="0"/>
            </a:endParaRPr>
          </a:p>
        </p:txBody>
      </p:sp>
      <p:sp>
        <p:nvSpPr>
          <p:cNvPr id="15" name="מלבן 14"/>
          <p:cNvSpPr/>
          <p:nvPr/>
        </p:nvSpPr>
        <p:spPr>
          <a:xfrm>
            <a:off x="1043608" y="1783849"/>
            <a:ext cx="941283"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שדה נחום</a:t>
            </a:r>
            <a:endParaRPr lang="he-IL" sz="1200" b="1" dirty="0">
              <a:solidFill>
                <a:srgbClr val="FF0000"/>
              </a:solidFill>
            </a:endParaRPr>
          </a:p>
        </p:txBody>
      </p:sp>
      <p:sp>
        <p:nvSpPr>
          <p:cNvPr id="16" name="מלבן 15"/>
          <p:cNvSpPr/>
          <p:nvPr/>
        </p:nvSpPr>
        <p:spPr>
          <a:xfrm>
            <a:off x="2555776" y="1567825"/>
            <a:ext cx="816249" cy="276999"/>
          </a:xfrm>
          <a:prstGeom prst="rect">
            <a:avLst/>
          </a:prstGeom>
        </p:spPr>
        <p:txBody>
          <a:bodyPr wrap="none">
            <a:spAutoFit/>
          </a:bodyPr>
          <a:lstStyle/>
          <a:p>
            <a:r>
              <a:rPr lang="he-IL" sz="1200" b="1" dirty="0" err="1" smtClean="0">
                <a:solidFill>
                  <a:srgbClr val="FF0000"/>
                </a:solidFill>
                <a:latin typeface="Tahoma" pitchFamily="34" charset="0"/>
                <a:ea typeface="Times New Roman" pitchFamily="18" charset="0"/>
                <a:cs typeface="Tahoma" pitchFamily="34" charset="0"/>
              </a:rPr>
              <a:t>חרמונים</a:t>
            </a:r>
            <a:endParaRPr lang="he-IL" sz="1200" b="1" dirty="0">
              <a:solidFill>
                <a:srgbClr val="FF0000"/>
              </a:solidFill>
            </a:endParaRPr>
          </a:p>
        </p:txBody>
      </p:sp>
      <p:sp>
        <p:nvSpPr>
          <p:cNvPr id="17" name="מלבן 16"/>
          <p:cNvSpPr/>
          <p:nvPr/>
        </p:nvSpPr>
        <p:spPr>
          <a:xfrm>
            <a:off x="2771800" y="3007985"/>
            <a:ext cx="888384"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נווה איתן</a:t>
            </a:r>
            <a:endParaRPr lang="he-IL" sz="1200" b="1" dirty="0">
              <a:solidFill>
                <a:srgbClr val="FF0000"/>
              </a:solidFill>
            </a:endParaRPr>
          </a:p>
        </p:txBody>
      </p:sp>
      <p:sp>
        <p:nvSpPr>
          <p:cNvPr id="18" name="מלבן 17"/>
          <p:cNvSpPr/>
          <p:nvPr/>
        </p:nvSpPr>
        <p:spPr>
          <a:xfrm>
            <a:off x="3563888" y="2996952"/>
            <a:ext cx="910827"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מעוז חיים</a:t>
            </a:r>
            <a:endParaRPr lang="he-IL" sz="1200" b="1" dirty="0">
              <a:solidFill>
                <a:srgbClr val="FF0000"/>
              </a:solidFill>
            </a:endParaRPr>
          </a:p>
        </p:txBody>
      </p:sp>
      <p:sp>
        <p:nvSpPr>
          <p:cNvPr id="19" name="מלבן 18"/>
          <p:cNvSpPr/>
          <p:nvPr/>
        </p:nvSpPr>
        <p:spPr>
          <a:xfrm>
            <a:off x="3707904" y="4376137"/>
            <a:ext cx="524503"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מסד</a:t>
            </a:r>
            <a:endParaRPr lang="he-IL" sz="1200" b="1" dirty="0">
              <a:solidFill>
                <a:srgbClr val="FF0000"/>
              </a:solidFill>
            </a:endParaRPr>
          </a:p>
        </p:txBody>
      </p:sp>
      <p:sp>
        <p:nvSpPr>
          <p:cNvPr id="20" name="מלבן 19"/>
          <p:cNvSpPr/>
          <p:nvPr/>
        </p:nvSpPr>
        <p:spPr>
          <a:xfrm>
            <a:off x="179512" y="1484784"/>
            <a:ext cx="1568057" cy="276999"/>
          </a:xfrm>
          <a:prstGeom prst="rect">
            <a:avLst/>
          </a:prstGeom>
        </p:spPr>
        <p:txBody>
          <a:bodyPr wrap="none">
            <a:spAutoFit/>
          </a:bodyPr>
          <a:lstStyle/>
          <a:p>
            <a:r>
              <a:rPr lang="he-IL" sz="1200" b="1" dirty="0" smtClean="0">
                <a:solidFill>
                  <a:srgbClr val="FF0000"/>
                </a:solidFill>
                <a:latin typeface="Tahoma" pitchFamily="34" charset="0"/>
                <a:ea typeface="Times New Roman" pitchFamily="18" charset="0"/>
                <a:cs typeface="Tahoma" pitchFamily="34" charset="0"/>
              </a:rPr>
              <a:t>קיבוצי ההסתדרות</a:t>
            </a:r>
            <a:endParaRPr lang="he-IL" sz="1200" b="1" dirty="0">
              <a:solidFill>
                <a:srgbClr val="FF0000"/>
              </a:solidFill>
            </a:endParaRPr>
          </a:p>
        </p:txBody>
      </p:sp>
      <p:sp>
        <p:nvSpPr>
          <p:cNvPr id="21" name="מלבן 20"/>
          <p:cNvSpPr/>
          <p:nvPr/>
        </p:nvSpPr>
        <p:spPr>
          <a:xfrm>
            <a:off x="899592" y="4725144"/>
            <a:ext cx="1152880" cy="276999"/>
          </a:xfrm>
          <a:prstGeom prst="rect">
            <a:avLst/>
          </a:prstGeom>
        </p:spPr>
        <p:txBody>
          <a:bodyPr wrap="none">
            <a:spAutoFit/>
          </a:bodyPr>
          <a:lstStyle/>
          <a:p>
            <a:r>
              <a:rPr lang="he-IL" sz="1200" b="1" dirty="0" smtClean="0">
                <a:solidFill>
                  <a:srgbClr val="002060"/>
                </a:solidFill>
                <a:latin typeface="Tahoma" pitchFamily="34" charset="0"/>
                <a:ea typeface="Times New Roman" pitchFamily="18" charset="0"/>
                <a:cs typeface="Tahoma" pitchFamily="34" charset="0"/>
              </a:rPr>
              <a:t>הקיבוץ הדתי</a:t>
            </a:r>
            <a:endParaRPr lang="he-IL" sz="1200" b="1" dirty="0">
              <a:solidFill>
                <a:srgbClr val="002060"/>
              </a:solidFill>
            </a:endParaRPr>
          </a:p>
        </p:txBody>
      </p:sp>
      <p:sp>
        <p:nvSpPr>
          <p:cNvPr id="22" name="מלבן 21"/>
          <p:cNvSpPr/>
          <p:nvPr/>
        </p:nvSpPr>
        <p:spPr>
          <a:xfrm>
            <a:off x="4716016" y="2492896"/>
            <a:ext cx="4427984" cy="830997"/>
          </a:xfrm>
          <a:prstGeom prst="rect">
            <a:avLst/>
          </a:prstGeom>
        </p:spPr>
        <p:txBody>
          <a:bodyPr wrap="square">
            <a:spAutoFit/>
          </a:bodyPr>
          <a:lstStyle/>
          <a:p>
            <a:pPr>
              <a:lnSpc>
                <a:spcPct val="150000"/>
              </a:lnSpc>
            </a:pPr>
            <a:r>
              <a:rPr lang="he-IL" sz="1600" dirty="0" smtClean="0">
                <a:latin typeface="Tahoma" pitchFamily="34" charset="0"/>
                <a:ea typeface="Times New Roman" pitchFamily="18" charset="0"/>
                <a:cs typeface="Tahoma" pitchFamily="34" charset="0"/>
              </a:rPr>
              <a:t>הדיון התקיים שבועיים אחרי </a:t>
            </a:r>
            <a:r>
              <a:rPr lang="he-IL" sz="1600" b="1" dirty="0" smtClean="0">
                <a:latin typeface="Tahoma" pitchFamily="34" charset="0"/>
                <a:ea typeface="Times New Roman" pitchFamily="18" charset="0"/>
                <a:cs typeface="Tahoma" pitchFamily="34" charset="0"/>
              </a:rPr>
              <a:t>נפילת גוש עציון, </a:t>
            </a:r>
            <a:r>
              <a:rPr lang="he-IL" sz="1600" dirty="0" smtClean="0">
                <a:latin typeface="Tahoma" pitchFamily="34" charset="0"/>
                <a:ea typeface="Times New Roman" pitchFamily="18" charset="0"/>
                <a:cs typeface="Tahoma" pitchFamily="34" charset="0"/>
              </a:rPr>
              <a:t>כאשר יישובי הנגב נלחמים על קיומם. </a:t>
            </a:r>
          </a:p>
        </p:txBody>
      </p:sp>
      <p:sp>
        <p:nvSpPr>
          <p:cNvPr id="23" name="מלבן 22"/>
          <p:cNvSpPr/>
          <p:nvPr/>
        </p:nvSpPr>
        <p:spPr>
          <a:xfrm>
            <a:off x="4716016" y="3933056"/>
            <a:ext cx="4320481" cy="2308324"/>
          </a:xfrm>
          <a:prstGeom prst="rect">
            <a:avLst/>
          </a:prstGeom>
        </p:spPr>
        <p:txBody>
          <a:bodyPr wrap="square">
            <a:spAutoFit/>
          </a:bodyPr>
          <a:lstStyle/>
          <a:p>
            <a:pPr>
              <a:lnSpc>
                <a:spcPct val="150000"/>
              </a:lnSpc>
            </a:pPr>
            <a:r>
              <a:rPr lang="he-IL" sz="1600" dirty="0" smtClean="0">
                <a:latin typeface="Tahoma" pitchFamily="34" charset="0"/>
                <a:ea typeface="Times New Roman" pitchFamily="18" charset="0"/>
                <a:cs typeface="Tahoma" pitchFamily="34" charset="0"/>
              </a:rPr>
              <a:t>השאלה נחלקה לשני היבטים:</a:t>
            </a:r>
            <a:endParaRPr lang="he-IL" sz="1600" dirty="0" smtClean="0"/>
          </a:p>
          <a:p>
            <a:pPr>
              <a:lnSpc>
                <a:spcPct val="150000"/>
              </a:lnSpc>
            </a:pPr>
            <a:r>
              <a:rPr lang="he-IL" sz="1600" dirty="0" smtClean="0">
                <a:latin typeface="Tahoma" pitchFamily="34" charset="0"/>
                <a:ea typeface="Times New Roman" pitchFamily="18" charset="0"/>
                <a:cs typeface="Tahoma" pitchFamily="34" charset="0"/>
              </a:rPr>
              <a:t>הדיון </a:t>
            </a:r>
            <a:r>
              <a:rPr lang="he-IL" sz="1600" b="1" dirty="0" smtClean="0">
                <a:latin typeface="Tahoma" pitchFamily="34" charset="0"/>
                <a:ea typeface="Times New Roman" pitchFamily="18" charset="0"/>
                <a:cs typeface="Tahoma" pitchFamily="34" charset="0"/>
              </a:rPr>
              <a:t>הפנימי: </a:t>
            </a:r>
            <a:r>
              <a:rPr lang="he-IL" sz="1600" dirty="0" smtClean="0">
                <a:latin typeface="Tahoma" pitchFamily="34" charset="0"/>
                <a:ea typeface="Times New Roman" pitchFamily="18" charset="0"/>
                <a:cs typeface="Tahoma" pitchFamily="34" charset="0"/>
              </a:rPr>
              <a:t>האם </a:t>
            </a:r>
            <a:r>
              <a:rPr lang="he-IL" sz="1600" dirty="0" err="1" smtClean="0">
                <a:latin typeface="Tahoma" pitchFamily="34" charset="0"/>
                <a:ea typeface="Times New Roman" pitchFamily="18" charset="0"/>
                <a:cs typeface="Tahoma" pitchFamily="34" charset="0"/>
              </a:rPr>
              <a:t>הקה"ד</a:t>
            </a:r>
            <a:r>
              <a:rPr lang="he-IL" sz="1600" dirty="0" smtClean="0">
                <a:latin typeface="Tahoma" pitchFamily="34" charset="0"/>
                <a:ea typeface="Times New Roman" pitchFamily="18" charset="0"/>
                <a:cs typeface="Tahoma" pitchFamily="34" charset="0"/>
              </a:rPr>
              <a:t> מוכן להכניס קבוצה נוספת לחזית קדמית? </a:t>
            </a:r>
          </a:p>
          <a:p>
            <a:pPr>
              <a:lnSpc>
                <a:spcPct val="150000"/>
              </a:lnSpc>
            </a:pPr>
            <a:r>
              <a:rPr lang="he-IL" sz="1600" dirty="0" smtClean="0">
                <a:latin typeface="Tahoma" pitchFamily="34" charset="0"/>
                <a:ea typeface="Times New Roman" pitchFamily="18" charset="0"/>
                <a:cs typeface="Tahoma" pitchFamily="34" charset="0"/>
              </a:rPr>
              <a:t>הדיון </a:t>
            </a:r>
            <a:r>
              <a:rPr lang="he-IL" sz="1600" b="1" dirty="0" smtClean="0">
                <a:latin typeface="Tahoma" pitchFamily="34" charset="0"/>
                <a:ea typeface="Times New Roman" pitchFamily="18" charset="0"/>
                <a:cs typeface="Tahoma" pitchFamily="34" charset="0"/>
              </a:rPr>
              <a:t>במוסדות: </a:t>
            </a:r>
            <a:r>
              <a:rPr lang="he-IL" sz="1600" dirty="0" smtClean="0">
                <a:latin typeface="Tahoma" pitchFamily="34" charset="0"/>
                <a:ea typeface="Times New Roman" pitchFamily="18" charset="0"/>
                <a:cs typeface="Tahoma" pitchFamily="34" charset="0"/>
              </a:rPr>
              <a:t>האם המוסדות מוכנים להתחשב בדרישת </a:t>
            </a:r>
            <a:r>
              <a:rPr lang="he-IL" sz="1600" dirty="0" err="1" smtClean="0">
                <a:latin typeface="Tahoma" pitchFamily="34" charset="0"/>
                <a:ea typeface="Times New Roman" pitchFamily="18" charset="0"/>
                <a:cs typeface="Tahoma" pitchFamily="34" charset="0"/>
              </a:rPr>
              <a:t>הקה"ד</a:t>
            </a:r>
            <a:r>
              <a:rPr lang="he-IL" sz="1600" dirty="0" smtClean="0">
                <a:latin typeface="Tahoma" pitchFamily="34" charset="0"/>
                <a:ea typeface="Times New Roman" pitchFamily="18" charset="0"/>
                <a:cs typeface="Tahoma" pitchFamily="34" charset="0"/>
              </a:rPr>
              <a:t> בגלל מצבו המיוחד, למרות </a:t>
            </a:r>
            <a:r>
              <a:rPr lang="he-IL" sz="1600" dirty="0" err="1" smtClean="0">
                <a:latin typeface="Tahoma" pitchFamily="34" charset="0"/>
                <a:ea typeface="Times New Roman" pitchFamily="18" charset="0"/>
                <a:cs typeface="Tahoma" pitchFamily="34" charset="0"/>
              </a:rPr>
              <a:t>שהשוה"צ</a:t>
            </a:r>
            <a:r>
              <a:rPr lang="he-IL" sz="1600" dirty="0" smtClean="0">
                <a:latin typeface="Tahoma" pitchFamily="34" charset="0"/>
                <a:ea typeface="Times New Roman" pitchFamily="18" charset="0"/>
                <a:cs typeface="Tahoma" pitchFamily="34" charset="0"/>
              </a:rPr>
              <a:t> קודם לו בתור.</a:t>
            </a:r>
            <a:endParaRPr lang="he-IL" sz="1600" dirty="0"/>
          </a:p>
        </p:txBody>
      </p:sp>
      <p:sp>
        <p:nvSpPr>
          <p:cNvPr id="25" name="מלבן 24"/>
          <p:cNvSpPr/>
          <p:nvPr/>
        </p:nvSpPr>
        <p:spPr>
          <a:xfrm>
            <a:off x="683568" y="404664"/>
            <a:ext cx="3667992" cy="338554"/>
          </a:xfrm>
          <a:prstGeom prst="rect">
            <a:avLst/>
          </a:prstGeom>
        </p:spPr>
        <p:txBody>
          <a:bodyPr wrap="none">
            <a:spAutoFit/>
          </a:bodyPr>
          <a:lstStyle/>
          <a:p>
            <a:r>
              <a:rPr lang="he-IL" sz="1600" dirty="0" smtClean="0">
                <a:latin typeface="Tahoma" pitchFamily="34" charset="0"/>
                <a:ea typeface="Times New Roman" pitchFamily="18" charset="0"/>
                <a:cs typeface="Tahoma" pitchFamily="34" charset="0"/>
              </a:rPr>
              <a:t>ההתיישבות בעמק במלחמת העצמאות</a:t>
            </a:r>
            <a:endParaRPr lang="he-IL" sz="1600" dirty="0"/>
          </a:p>
        </p:txBody>
      </p:sp>
      <p:sp>
        <p:nvSpPr>
          <p:cNvPr id="24" name="אליפסה 23"/>
          <p:cNvSpPr/>
          <p:nvPr/>
        </p:nvSpPr>
        <p:spPr>
          <a:xfrm rot="20355125">
            <a:off x="386354" y="1905330"/>
            <a:ext cx="1440160" cy="24429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solidFill>
                <a:srgbClr val="FF0000"/>
              </a:solidFill>
            </a:endParaRPr>
          </a:p>
        </p:txBody>
      </p:sp>
      <p:sp>
        <p:nvSpPr>
          <p:cNvPr id="26" name="אליפסה 25"/>
          <p:cNvSpPr/>
          <p:nvPr/>
        </p:nvSpPr>
        <p:spPr>
          <a:xfrm>
            <a:off x="2555776" y="5013176"/>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7" name="אליפסה 26"/>
          <p:cNvSpPr/>
          <p:nvPr/>
        </p:nvSpPr>
        <p:spPr>
          <a:xfrm rot="19346011">
            <a:off x="1452133" y="3101719"/>
            <a:ext cx="1716205" cy="3341099"/>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up)">
                                      <p:cBhvr>
                                        <p:cTn id="7" dur="2000"/>
                                        <p:tgtEl>
                                          <p:spTgt spid="3074"/>
                                        </p:tgtEl>
                                      </p:cBhvr>
                                    </p:animEffect>
                                  </p:childTnLst>
                                </p:cTn>
                              </p:par>
                              <p:par>
                                <p:cTn id="8" presetID="22" presetClass="entr" presetSubtype="1" fill="hold"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wipe(up)">
                                      <p:cBhvr>
                                        <p:cTn id="10" dur="2000"/>
                                        <p:tgtEl>
                                          <p:spTgt spid="25">
                                            <p:txEl>
                                              <p:pRg st="0" end="0"/>
                                            </p:txEl>
                                          </p:spTgt>
                                        </p:tgtEl>
                                      </p:cBhvr>
                                    </p:animEffect>
                                  </p:childTnLst>
                                </p:cTn>
                              </p:par>
                            </p:childTnLst>
                          </p:cTn>
                        </p:par>
                        <p:par>
                          <p:cTn id="11" fill="hold">
                            <p:stCondLst>
                              <p:cond delay="200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2000"/>
                                        <p:tgtEl>
                                          <p:spTgt spid="2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000"/>
                                        <p:tgtEl>
                                          <p:spTgt spid="1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2000"/>
                                        <p:tgtEl>
                                          <p:spTgt spid="15"/>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2000"/>
                                        <p:tgtEl>
                                          <p:spTgt spid="3"/>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2000"/>
                                        <p:tgtEl>
                                          <p:spTgt spid="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20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2000"/>
                                        <p:tgtEl>
                                          <p:spTgt spid="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2000"/>
                                        <p:tgtEl>
                                          <p:spTgt spid="1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20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2000"/>
                                        <p:tgtEl>
                                          <p:spTgt spid="21"/>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3000"/>
                                        <p:tgtEl>
                                          <p:spTgt spid="9"/>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up)">
                                      <p:cBhvr>
                                        <p:cTn id="57" dur="2000"/>
                                        <p:tgtEl>
                                          <p:spTgt spid="8"/>
                                        </p:tgtEl>
                                      </p:cBhvr>
                                    </p:animEffect>
                                  </p:childTnLst>
                                </p:cTn>
                              </p:par>
                              <p:par>
                                <p:cTn id="58" presetID="22" presetClass="entr" presetSubtype="1" fill="hold" nodeType="withEffect">
                                  <p:stCondLst>
                                    <p:cond delay="0"/>
                                  </p:stCondLst>
                                  <p:childTnLst>
                                    <p:set>
                                      <p:cBhvr>
                                        <p:cTn id="59" dur="1" fill="hold">
                                          <p:stCondLst>
                                            <p:cond delay="0"/>
                                          </p:stCondLst>
                                        </p:cTn>
                                        <p:tgtEl>
                                          <p:spTgt spid="6">
                                            <p:txEl>
                                              <p:pRg st="0" end="0"/>
                                            </p:txEl>
                                          </p:spTgt>
                                        </p:tgtEl>
                                        <p:attrNameLst>
                                          <p:attrName>style.visibility</p:attrName>
                                        </p:attrNameLst>
                                      </p:cBhvr>
                                      <p:to>
                                        <p:strVal val="visible"/>
                                      </p:to>
                                    </p:set>
                                    <p:animEffect transition="in" filter="wipe(up)">
                                      <p:cBhvr>
                                        <p:cTn id="60" dur="2000"/>
                                        <p:tgtEl>
                                          <p:spTgt spid="6">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7" presetClass="entr" presetSubtype="1" fill="hold" grpId="0" nodeType="click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2000" fill="hold"/>
                                        <p:tgtEl>
                                          <p:spTgt spid="5"/>
                                        </p:tgtEl>
                                        <p:attrNameLst>
                                          <p:attrName>ppt_x</p:attrName>
                                        </p:attrNameLst>
                                      </p:cBhvr>
                                      <p:tavLst>
                                        <p:tav tm="0">
                                          <p:val>
                                            <p:strVal val="#ppt_x"/>
                                          </p:val>
                                        </p:tav>
                                        <p:tav tm="100000">
                                          <p:val>
                                            <p:strVal val="#ppt_x"/>
                                          </p:val>
                                        </p:tav>
                                      </p:tavLst>
                                    </p:anim>
                                    <p:anim calcmode="lin" valueType="num">
                                      <p:cBhvr additive="base">
                                        <p:cTn id="66" dur="2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up)">
                                      <p:cBhvr>
                                        <p:cTn id="71" dur="20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2000"/>
                                        <p:tgtEl>
                                          <p:spTgt spid="2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right)">
                                      <p:cBhvr>
                                        <p:cTn id="79" dur="2000"/>
                                        <p:tgtEl>
                                          <p:spTgt spid="2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20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up)">
                                      <p:cBhvr>
                                        <p:cTn id="89"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P spid="11" grpId="0"/>
      <p:bldP spid="13" grpId="0"/>
      <p:bldP spid="15" grpId="0"/>
      <p:bldP spid="16" grpId="0"/>
      <p:bldP spid="17" grpId="0"/>
      <p:bldP spid="18" grpId="0"/>
      <p:bldP spid="19" grpId="0"/>
      <p:bldP spid="20" grpId="0"/>
      <p:bldP spid="21" grpId="0"/>
      <p:bldP spid="22" grpId="0"/>
      <p:bldP spid="23" grpId="0"/>
      <p:bldP spid="24"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0" y="172295"/>
            <a:ext cx="8944194" cy="623187"/>
          </a:xfrm>
          <a:prstGeom prst="rect">
            <a:avLst/>
          </a:prstGeom>
          <a:noFill/>
          <a:ln w="9525">
            <a:noFill/>
            <a:miter lim="800000"/>
            <a:headEnd/>
            <a:tailEnd/>
          </a:ln>
          <a:effectLst/>
        </p:spPr>
        <p:txBody>
          <a:bodyPr vert="horz" wrap="square" lIns="91440" tIns="152352" rIns="228528" bIns="38088"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28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שלוחות</a:t>
            </a:r>
            <a:endParaRPr kumimoji="0" lang="en-US" sz="2800" b="0" i="0" u="none" strike="noStrike" cap="none" normalizeH="0" baseline="0" dirty="0" smtClean="0">
              <a:ln>
                <a:noFill/>
              </a:ln>
              <a:solidFill>
                <a:schemeClr val="tx1"/>
              </a:solidFill>
              <a:effectLst/>
              <a:latin typeface="Tahoma" pitchFamily="34" charset="0"/>
              <a:ea typeface="Tahoma" pitchFamily="34" charset="0"/>
              <a:cs typeface="Tahoma" pitchFamily="34" charset="0"/>
            </a:endParaRPr>
          </a:p>
        </p:txBody>
      </p:sp>
      <p:sp>
        <p:nvSpPr>
          <p:cNvPr id="3074" name="Rectangle 2"/>
          <p:cNvSpPr>
            <a:spLocks noChangeArrowheads="1"/>
          </p:cNvSpPr>
          <p:nvPr/>
        </p:nvSpPr>
        <p:spPr bwMode="auto">
          <a:xfrm>
            <a:off x="323528" y="882586"/>
            <a:ext cx="8532440" cy="16158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lnSpc>
                <a:spcPct val="150000"/>
              </a:lnSpc>
              <a:spcBef>
                <a:spcPct val="0"/>
              </a:spcBef>
              <a:spcAft>
                <a:spcPct val="0"/>
              </a:spcAft>
            </a:pPr>
            <a:r>
              <a:rPr kumimoji="0" lang="he-IL" sz="2400" b="1" i="0" u="none" strike="noStrike" cap="none" normalizeH="0" baseline="0" dirty="0" smtClean="0">
                <a:ln>
                  <a:noFill/>
                </a:ln>
                <a:solidFill>
                  <a:schemeClr val="tx1"/>
                </a:solidFill>
                <a:effectLst/>
                <a:latin typeface="Tahoma" pitchFamily="34" charset="0"/>
                <a:ea typeface="Calibri" pitchFamily="34" charset="0"/>
                <a:cs typeface="Tahoma" pitchFamily="34" charset="0"/>
              </a:rPr>
              <a:t>שלוחות </a:t>
            </a:r>
            <a:r>
              <a:rPr kumimoji="0" lang="he-IL" b="1" i="0" u="none" strike="noStrike" cap="none" normalizeH="0" baseline="0" dirty="0" smtClean="0">
                <a:ln>
                  <a:noFill/>
                </a:ln>
                <a:solidFill>
                  <a:schemeClr val="tx1"/>
                </a:solidFill>
                <a:effectLst/>
                <a:latin typeface="Tahoma" pitchFamily="34" charset="0"/>
                <a:ea typeface="Calibri" pitchFamily="34" charset="0"/>
                <a:cs typeface="Tahoma" pitchFamily="34" charset="0"/>
              </a:rPr>
              <a:t>היא הקבוצה הרביעית </a:t>
            </a:r>
            <a:r>
              <a:rPr kumimoji="0" lang="he-IL" b="1" i="0" u="none" strike="noStrike" cap="none" normalizeH="0" baseline="0" dirty="0" err="1" smtClean="0">
                <a:ln>
                  <a:noFill/>
                </a:ln>
                <a:solidFill>
                  <a:schemeClr val="tx1"/>
                </a:solidFill>
                <a:effectLst/>
                <a:latin typeface="Tahoma" pitchFamily="34" charset="0"/>
                <a:ea typeface="Calibri" pitchFamily="34" charset="0"/>
                <a:cs typeface="Tahoma" pitchFamily="34" charset="0"/>
              </a:rPr>
              <a:t>בקה"ד</a:t>
            </a:r>
            <a:r>
              <a:rPr kumimoji="0" lang="he-IL" b="1" i="0" u="none" strike="noStrike" cap="none" normalizeH="0" baseline="0" dirty="0" smtClean="0">
                <a:ln>
                  <a:noFill/>
                </a:ln>
                <a:solidFill>
                  <a:schemeClr val="tx1"/>
                </a:solidFill>
                <a:effectLst/>
                <a:latin typeface="Tahoma" pitchFamily="34" charset="0"/>
                <a:ea typeface="Calibri" pitchFamily="34" charset="0"/>
                <a:cs typeface="Tahoma" pitchFamily="34" charset="0"/>
              </a:rPr>
              <a:t> שחבריה התחנכו ב"עליית הנוער הדתי".</a:t>
            </a:r>
            <a:r>
              <a:rPr kumimoji="0" lang="he-IL" b="0" i="0" u="none" strike="noStrike" cap="none" normalizeH="0" baseline="0" dirty="0" smtClean="0">
                <a:ln>
                  <a:noFill/>
                </a:ln>
                <a:solidFill>
                  <a:schemeClr val="tx1"/>
                </a:solidFill>
                <a:effectLst/>
                <a:latin typeface="Tahoma" pitchFamily="34" charset="0"/>
                <a:ea typeface="Calibri" pitchFamily="34" charset="0"/>
                <a:cs typeface="Tahoma" pitchFamily="34" charset="0"/>
              </a:rPr>
              <a:t> </a:t>
            </a:r>
            <a:r>
              <a:rPr kumimoji="0" lang="he-IL" b="1" i="0" u="none" strike="noStrike" cap="none" normalizeH="0" baseline="0" dirty="0" smtClean="0">
                <a:ln>
                  <a:noFill/>
                </a:ln>
                <a:solidFill>
                  <a:schemeClr val="tx1"/>
                </a:solidFill>
                <a:effectLst/>
                <a:latin typeface="Tahoma" pitchFamily="34" charset="0"/>
                <a:ea typeface="Calibri" pitchFamily="34" charset="0"/>
                <a:cs typeface="Tahoma" pitchFamily="34" charset="0"/>
              </a:rPr>
              <a:t>ב-1941 הקימו גרעין קיבוצי  </a:t>
            </a:r>
            <a:r>
              <a:rPr kumimoji="0" lang="he-IL" b="1" i="0" u="none" strike="noStrike" cap="none" normalizeH="0" baseline="0" dirty="0" err="1" smtClean="0">
                <a:ln>
                  <a:noFill/>
                </a:ln>
                <a:solidFill>
                  <a:schemeClr val="tx1"/>
                </a:solidFill>
                <a:effectLst/>
                <a:latin typeface="Tahoma" pitchFamily="34" charset="0"/>
                <a:ea typeface="Calibri" pitchFamily="34" charset="0"/>
                <a:cs typeface="Tahoma" pitchFamily="34" charset="0"/>
              </a:rPr>
              <a:t>ו</a:t>
            </a:r>
            <a:r>
              <a:rPr lang="he-IL" b="1" dirty="0" err="1" smtClean="0">
                <a:latin typeface="Tahoma" pitchFamily="34" charset="0"/>
                <a:ea typeface="Calibri" pitchFamily="34" charset="0"/>
                <a:cs typeface="Tahoma" pitchFamily="34" charset="0"/>
              </a:rPr>
              <a:t>ב</a:t>
            </a:r>
            <a:r>
              <a:rPr lang="he-IL" b="1" dirty="0" smtClean="0">
                <a:latin typeface="Tahoma" pitchFamily="34" charset="0"/>
                <a:ea typeface="Calibri" pitchFamily="34" charset="0"/>
                <a:cs typeface="Tahoma" pitchFamily="34" charset="0"/>
              </a:rPr>
              <a:t>-1945 השתתפו בעימות עם הבריטים </a:t>
            </a:r>
            <a:r>
              <a:rPr lang="he-IL" sz="2400" b="1" dirty="0" smtClean="0">
                <a:latin typeface="Tahoma" pitchFamily="34" charset="0"/>
                <a:ea typeface="Calibri" pitchFamily="34" charset="0"/>
                <a:cs typeface="Tahoma" pitchFamily="34" charset="0"/>
              </a:rPr>
              <a:t>בגבעת חיים</a:t>
            </a:r>
            <a:r>
              <a:rPr lang="he-IL" b="1" dirty="0" smtClean="0">
                <a:latin typeface="Tahoma" pitchFamily="34" charset="0"/>
                <a:ea typeface="Calibri" pitchFamily="34" charset="0"/>
                <a:cs typeface="Tahoma" pitchFamily="34" charset="0"/>
              </a:rPr>
              <a:t>. חבר וחברה נפלו ושמונה נפצעו מאש הצבא . </a:t>
            </a:r>
            <a:endParaRPr kumimoji="0" lang="he-IL" b="1" i="0" u="none" strike="noStrike" cap="none" normalizeH="0" baseline="0" dirty="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a:off x="4680520" y="3333894"/>
            <a:ext cx="4283968" cy="4114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50000"/>
              </a:lnSpc>
              <a:spcBef>
                <a:spcPct val="0"/>
              </a:spcBef>
              <a:spcAft>
                <a:spcPct val="0"/>
              </a:spcAft>
              <a:buClrTx/>
              <a:buSzTx/>
              <a:buFontTx/>
              <a:buChar char="•"/>
              <a:tabLst/>
            </a:pPr>
            <a:endParaRPr lang="he-IL" sz="1600" dirty="0" smtClean="0">
              <a:latin typeface="Tahoma" pitchFamily="34" charset="0"/>
              <a:ea typeface="Times New Roman" pitchFamily="18" charset="0"/>
              <a:cs typeface="Tahoma" pitchFamily="34" charset="0"/>
            </a:endParaRPr>
          </a:p>
        </p:txBody>
      </p:sp>
      <p:sp>
        <p:nvSpPr>
          <p:cNvPr id="7" name="מלבן 6"/>
          <p:cNvSpPr/>
          <p:nvPr/>
        </p:nvSpPr>
        <p:spPr>
          <a:xfrm>
            <a:off x="8489802" y="4869160"/>
            <a:ext cx="184731" cy="338554"/>
          </a:xfrm>
          <a:prstGeom prst="rect">
            <a:avLst/>
          </a:prstGeom>
        </p:spPr>
        <p:txBody>
          <a:bodyPr wrap="none">
            <a:spAutoFit/>
          </a:bodyPr>
          <a:lstStyle/>
          <a:p>
            <a:endParaRPr lang="he-IL" sz="1600" dirty="0" smtClean="0">
              <a:latin typeface="Tahoma" pitchFamily="34" charset="0"/>
              <a:ea typeface="Times New Roman" pitchFamily="18" charset="0"/>
              <a:cs typeface="Tahoma" pitchFamily="34" charset="0"/>
            </a:endParaRPr>
          </a:p>
        </p:txBody>
      </p:sp>
      <p:sp>
        <p:nvSpPr>
          <p:cNvPr id="8" name="מלבן 7"/>
          <p:cNvSpPr/>
          <p:nvPr/>
        </p:nvSpPr>
        <p:spPr>
          <a:xfrm>
            <a:off x="323528" y="2954268"/>
            <a:ext cx="8568952" cy="1338828"/>
          </a:xfrm>
          <a:prstGeom prst="rect">
            <a:avLst/>
          </a:prstGeom>
        </p:spPr>
        <p:txBody>
          <a:bodyPr wrap="square">
            <a:spAutoFit/>
          </a:bodyPr>
          <a:lstStyle/>
          <a:p>
            <a:pPr>
              <a:lnSpc>
                <a:spcPct val="150000"/>
              </a:lnSpc>
            </a:pPr>
            <a:r>
              <a:rPr lang="he-IL" b="1" dirty="0" smtClean="0">
                <a:latin typeface="Tahoma" pitchFamily="34" charset="0"/>
                <a:ea typeface="Times New Roman" pitchFamily="18" charset="0"/>
                <a:cs typeface="Tahoma" pitchFamily="34" charset="0"/>
              </a:rPr>
              <a:t>לאחר כיבוש בית שאן (במאי 1948) החלו המוסדות לדון בעתיד אדמות </a:t>
            </a:r>
            <a:r>
              <a:rPr lang="he-IL" b="1" dirty="0" err="1" smtClean="0">
                <a:latin typeface="Tahoma" pitchFamily="34" charset="0"/>
                <a:ea typeface="Times New Roman" pitchFamily="18" charset="0"/>
                <a:cs typeface="Tahoma" pitchFamily="34" charset="0"/>
              </a:rPr>
              <a:t>אשרפייה</a:t>
            </a:r>
            <a:r>
              <a:rPr lang="he-IL" b="1" dirty="0" smtClean="0">
                <a:latin typeface="Tahoma" pitchFamily="34" charset="0"/>
                <a:ea typeface="Times New Roman" pitchFamily="18" charset="0"/>
                <a:cs typeface="Tahoma" pitchFamily="34" charset="0"/>
              </a:rPr>
              <a:t>, שנחשבו "עידית שבעידית" ובינתיים, הכינו שתי התנועות גופי התיישבות לתפוס את המקום. </a:t>
            </a:r>
          </a:p>
        </p:txBody>
      </p:sp>
      <p:sp>
        <p:nvSpPr>
          <p:cNvPr id="10" name="מלבן 9"/>
          <p:cNvSpPr/>
          <p:nvPr/>
        </p:nvSpPr>
        <p:spPr>
          <a:xfrm>
            <a:off x="395536" y="4869160"/>
            <a:ext cx="8532440" cy="986489"/>
          </a:xfrm>
          <a:prstGeom prst="rect">
            <a:avLst/>
          </a:prstGeom>
        </p:spPr>
        <p:txBody>
          <a:bodyPr wrap="square">
            <a:spAutoFit/>
          </a:bodyPr>
          <a:lstStyle/>
          <a:p>
            <a:pPr fontAlgn="base">
              <a:lnSpc>
                <a:spcPct val="150000"/>
              </a:lnSpc>
              <a:spcBef>
                <a:spcPct val="0"/>
              </a:spcBef>
              <a:spcAft>
                <a:spcPct val="0"/>
              </a:spcAft>
            </a:pPr>
            <a:r>
              <a:rPr lang="he-IL" b="1" dirty="0" smtClean="0">
                <a:latin typeface="Tahoma" pitchFamily="34" charset="0"/>
                <a:ea typeface="Times New Roman" pitchFamily="18" charset="0"/>
                <a:cs typeface="Tahoma" pitchFamily="34" charset="0"/>
              </a:rPr>
              <a:t>ובעוד מתנהלים הדיונים, חזר </a:t>
            </a:r>
            <a:r>
              <a:rPr lang="he-IL" b="1" dirty="0" smtClean="0">
                <a:latin typeface="Tahoma" pitchFamily="34" charset="0"/>
                <a:cs typeface="Tahoma" pitchFamily="34" charset="0"/>
              </a:rPr>
              <a:t>סיור מהשטח והודיע "יש מקום לשני משקים" ומיד יצאו </a:t>
            </a:r>
            <a:r>
              <a:rPr lang="he-IL" b="1" dirty="0" smtClean="0">
                <a:latin typeface="Tahoma" pitchFamily="34" charset="0"/>
                <a:ea typeface="Times New Roman" pitchFamily="18" charset="0"/>
                <a:cs typeface="Tahoma" pitchFamily="34" charset="0"/>
              </a:rPr>
              <a:t>חברי </a:t>
            </a:r>
            <a:r>
              <a:rPr lang="he-IL" sz="2400" b="1" dirty="0" smtClean="0">
                <a:latin typeface="Tahoma" pitchFamily="34" charset="0"/>
                <a:ea typeface="Times New Roman" pitchFamily="18" charset="0"/>
                <a:cs typeface="Tahoma" pitchFamily="34" charset="0"/>
              </a:rPr>
              <a:t>שלוחות ורשפים </a:t>
            </a:r>
            <a:r>
              <a:rPr lang="he-IL" b="1" dirty="0" smtClean="0">
                <a:latin typeface="Tahoma" pitchFamily="34" charset="0"/>
                <a:ea typeface="Times New Roman" pitchFamily="18" charset="0"/>
                <a:cs typeface="Tahoma" pitchFamily="34" charset="0"/>
              </a:rPr>
              <a:t>לחרוש את אדמות </a:t>
            </a:r>
            <a:r>
              <a:rPr lang="he-IL" b="1" dirty="0" err="1" smtClean="0">
                <a:latin typeface="Tahoma" pitchFamily="34" charset="0"/>
                <a:ea typeface="Times New Roman" pitchFamily="18" charset="0"/>
                <a:cs typeface="Tahoma" pitchFamily="34" charset="0"/>
              </a:rPr>
              <a:t>אשרפייה</a:t>
            </a:r>
            <a:r>
              <a:rPr lang="he-IL" b="1" dirty="0" smtClean="0">
                <a:latin typeface="Tahoma" pitchFamily="34" charset="0"/>
                <a:ea typeface="Times New Roman" pitchFamily="18" charset="0"/>
                <a:cs typeface="Tahoma" pitchFamily="34" charset="0"/>
              </a:rPr>
              <a:t>. </a:t>
            </a:r>
            <a:endParaRPr lang="en-US"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wipe(up)">
                                      <p:cBhvr>
                                        <p:cTn id="7" dur="2000"/>
                                        <p:tgtEl>
                                          <p:spTgt spid="3073"/>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wipe(up)">
                                      <p:cBhvr>
                                        <p:cTn id="11" dur="20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nodePh="1">
                                  <p:stCondLst>
                                    <p:cond delay="0"/>
                                  </p:stCondLst>
                                  <p:endCondLst>
                                    <p:cond evt="begin" delay="0">
                                      <p:tn val="14"/>
                                    </p:cond>
                                  </p:endCondLst>
                                  <p:childTnLst>
                                    <p:set>
                                      <p:cBhvr>
                                        <p:cTn id="15" dur="1" fill="hold">
                                          <p:stCondLst>
                                            <p:cond delay="0"/>
                                          </p:stCondLst>
                                        </p:cTn>
                                        <p:tgtEl>
                                          <p:spTgt spid="3075"/>
                                        </p:tgtEl>
                                        <p:attrNameLst>
                                          <p:attrName>style.visibility</p:attrName>
                                        </p:attrNameLst>
                                      </p:cBhvr>
                                      <p:to>
                                        <p:strVal val="visible"/>
                                      </p:to>
                                    </p:set>
                                    <p:animEffect transition="in" filter="wipe(up)">
                                      <p:cBhvr>
                                        <p:cTn id="16" dur="2000"/>
                                        <p:tgtEl>
                                          <p:spTgt spid="307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nodePh="1">
                                  <p:stCondLst>
                                    <p:cond delay="0"/>
                                  </p:stCondLst>
                                  <p:endCondLst>
                                    <p:cond evt="begin" delay="0">
                                      <p:tn val="19"/>
                                    </p:cond>
                                  </p:end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3074" grpId="0"/>
      <p:bldP spid="3075" grpId="0"/>
      <p:bldP spid="7"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3635896" y="2596854"/>
            <a:ext cx="532859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kumimoji="0" lang="he-IL" sz="16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אז נוצר הדבר היפה הזה, ששני הקיבוצים, שלוחות ורשפים, מצאו שפה משותפת... ישבנו במחנה אחד, </a:t>
            </a:r>
            <a:r>
              <a:rPr lang="he-IL" sz="1600" b="1" dirty="0" smtClean="0">
                <a:latin typeface="Tahoma" pitchFamily="34" charset="0"/>
                <a:ea typeface="Times New Roman" pitchFamily="18" charset="0"/>
                <a:cs typeface="Tahoma" pitchFamily="34" charset="0"/>
              </a:rPr>
              <a:t>טיפלנו ביחד במים</a:t>
            </a:r>
            <a:r>
              <a:rPr kumimoji="0" lang="he-IL" sz="16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 בשמירה, בביטחון, בגדר. </a:t>
            </a:r>
          </a:p>
          <a:p>
            <a:pPr lvl="0" eaLnBrk="0" fontAlgn="base" hangingPunct="0">
              <a:lnSpc>
                <a:spcPct val="150000"/>
              </a:lnSpc>
              <a:spcBef>
                <a:spcPct val="0"/>
              </a:spcBef>
              <a:spcAft>
                <a:spcPct val="0"/>
              </a:spcAft>
            </a:pPr>
            <a:r>
              <a:rPr kumimoji="0" lang="he-IL" sz="16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בתוך המחנה התחלקנו, אנחנו בצד זה, אתם בצד זה... </a:t>
            </a:r>
          </a:p>
          <a:p>
            <a:pPr lvl="0" eaLnBrk="0" fontAlgn="base" hangingPunct="0">
              <a:lnSpc>
                <a:spcPct val="150000"/>
              </a:lnSpc>
              <a:spcBef>
                <a:spcPct val="0"/>
              </a:spcBef>
              <a:spcAft>
                <a:spcPct val="0"/>
              </a:spcAft>
            </a:pPr>
            <a:r>
              <a:rPr kumimoji="0" lang="he-IL" sz="16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היה העניין של המקלחת... היה מפורסם שהם הרי התקלחו </a:t>
            </a:r>
            <a:r>
              <a:rPr lang="he-IL" sz="1600" b="1" dirty="0" smtClean="0">
                <a:latin typeface="Tahoma" pitchFamily="34" charset="0"/>
                <a:ea typeface="Times New Roman" pitchFamily="18" charset="0"/>
                <a:cs typeface="Tahoma" pitchFamily="34" charset="0"/>
              </a:rPr>
              <a:t>בנים ובנות... </a:t>
            </a:r>
            <a:r>
              <a:rPr kumimoji="0" lang="he-IL" sz="16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מקלחת אי אפשר היה לעשות ביחד... </a:t>
            </a:r>
          </a:p>
          <a:p>
            <a:pPr lvl="0" eaLnBrk="0" fontAlgn="base" hangingPunct="0">
              <a:lnSpc>
                <a:spcPct val="150000"/>
              </a:lnSpc>
              <a:spcBef>
                <a:spcPct val="0"/>
              </a:spcBef>
              <a:spcAft>
                <a:spcPct val="0"/>
              </a:spcAft>
            </a:pPr>
            <a:r>
              <a:rPr kumimoji="0" lang="he-IL" sz="16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והיחסים באמת כל השנים היו טובים</a:t>
            </a:r>
            <a:r>
              <a:rPr lang="he-IL" sz="1600" b="1" dirty="0" smtClean="0">
                <a:latin typeface="Tahoma" pitchFamily="34" charset="0"/>
                <a:ea typeface="Times New Roman" pitchFamily="18" charset="0"/>
                <a:cs typeface="Tahoma" pitchFamily="34" charset="0"/>
              </a:rPr>
              <a:t>.</a:t>
            </a:r>
            <a:r>
              <a:rPr lang="he-IL" sz="1100" b="1" dirty="0" smtClean="0">
                <a:latin typeface="Tahoma" pitchFamily="34" charset="0"/>
                <a:ea typeface="Times New Roman" pitchFamily="18" charset="0"/>
                <a:cs typeface="Tahoma" pitchFamily="34" charset="0"/>
              </a:rPr>
              <a:t> שלמה </a:t>
            </a:r>
            <a:r>
              <a:rPr lang="he-IL" sz="1100" b="1" dirty="0" err="1" smtClean="0">
                <a:latin typeface="Tahoma" pitchFamily="34" charset="0"/>
                <a:ea typeface="Times New Roman" pitchFamily="18" charset="0"/>
                <a:cs typeface="Tahoma" pitchFamily="34" charset="0"/>
              </a:rPr>
              <a:t>סמסון</a:t>
            </a:r>
            <a:r>
              <a:rPr lang="he-IL" sz="1600" b="1" dirty="0" smtClean="0">
                <a:latin typeface="Tahoma" pitchFamily="34" charset="0"/>
                <a:ea typeface="Times New Roman" pitchFamily="18" charset="0"/>
                <a:cs typeface="Tahoma" pitchFamily="34" charset="0"/>
              </a:rPr>
              <a:t>.</a:t>
            </a:r>
            <a:endParaRPr kumimoji="0" lang="he-IL"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6" name="מלבן 5"/>
          <p:cNvSpPr/>
          <p:nvPr/>
        </p:nvSpPr>
        <p:spPr>
          <a:xfrm>
            <a:off x="0" y="260648"/>
            <a:ext cx="9144000" cy="461665"/>
          </a:xfrm>
          <a:prstGeom prst="rect">
            <a:avLst/>
          </a:prstGeom>
        </p:spPr>
        <p:txBody>
          <a:bodyPr wrap="square">
            <a:spAutoFit/>
          </a:bodyPr>
          <a:lstStyle/>
          <a:p>
            <a:pPr lvl="0" algn="ctr" fontAlgn="base">
              <a:spcBef>
                <a:spcPct val="0"/>
              </a:spcBef>
              <a:spcAft>
                <a:spcPct val="0"/>
              </a:spcAft>
            </a:pPr>
            <a:r>
              <a:rPr lang="he-IL" sz="2400" b="1" dirty="0" smtClean="0">
                <a:latin typeface="Tahoma" pitchFamily="34" charset="0"/>
                <a:ea typeface="Times New Roman" pitchFamily="18" charset="0"/>
                <a:cs typeface="Tahoma" pitchFamily="34" charset="0"/>
              </a:rPr>
              <a:t>שלוחות ורשפים</a:t>
            </a:r>
            <a:endParaRPr lang="en-US" sz="2400" dirty="0" smtClean="0">
              <a:latin typeface="Tahoma" pitchFamily="34" charset="0"/>
              <a:ea typeface="Tahoma" pitchFamily="34" charset="0"/>
              <a:cs typeface="Tahoma" pitchFamily="34" charset="0"/>
            </a:endParaRPr>
          </a:p>
        </p:txBody>
      </p:sp>
      <p:sp>
        <p:nvSpPr>
          <p:cNvPr id="7" name="מלבן 6"/>
          <p:cNvSpPr/>
          <p:nvPr/>
        </p:nvSpPr>
        <p:spPr>
          <a:xfrm>
            <a:off x="467544" y="836712"/>
            <a:ext cx="8316416" cy="1384995"/>
          </a:xfrm>
          <a:prstGeom prst="rect">
            <a:avLst/>
          </a:prstGeom>
        </p:spPr>
        <p:txBody>
          <a:bodyPr wrap="square">
            <a:spAutoFit/>
          </a:bodyPr>
          <a:lstStyle/>
          <a:p>
            <a:pPr lvl="0" eaLnBrk="0" fontAlgn="base" hangingPunct="0">
              <a:lnSpc>
                <a:spcPct val="150000"/>
              </a:lnSpc>
              <a:spcBef>
                <a:spcPct val="0"/>
              </a:spcBef>
              <a:spcAft>
                <a:spcPct val="0"/>
              </a:spcAft>
            </a:pPr>
            <a:r>
              <a:rPr lang="he-IL" b="1" dirty="0" smtClean="0">
                <a:latin typeface="Tahoma" pitchFamily="34" charset="0"/>
                <a:ea typeface="Times New Roman" pitchFamily="18" charset="0"/>
                <a:cs typeface="Tahoma" pitchFamily="34" charset="0"/>
              </a:rPr>
              <a:t>ביום ב' סיון תש"ח (16.6.48) עלו שלושים חברי </a:t>
            </a:r>
            <a:r>
              <a:rPr lang="he-IL" sz="2800" b="1" dirty="0" smtClean="0">
                <a:latin typeface="Tahoma" pitchFamily="34" charset="0"/>
                <a:ea typeface="Times New Roman" pitchFamily="18" charset="0"/>
                <a:cs typeface="Tahoma" pitchFamily="34" charset="0"/>
              </a:rPr>
              <a:t>שלוחות</a:t>
            </a:r>
            <a:r>
              <a:rPr lang="he-IL" b="1" dirty="0" smtClean="0">
                <a:latin typeface="Tahoma" pitchFamily="34" charset="0"/>
                <a:ea typeface="Times New Roman" pitchFamily="18" charset="0"/>
                <a:cs typeface="Tahoma" pitchFamily="34" charset="0"/>
              </a:rPr>
              <a:t> לנקודה החדשה ומצאו במקום את חברי </a:t>
            </a:r>
            <a:r>
              <a:rPr lang="he-IL" sz="2800" b="1" dirty="0" smtClean="0">
                <a:latin typeface="Tahoma" pitchFamily="34" charset="0"/>
                <a:ea typeface="Times New Roman" pitchFamily="18" charset="0"/>
                <a:cs typeface="Tahoma" pitchFamily="34" charset="0"/>
              </a:rPr>
              <a:t>רשפים</a:t>
            </a:r>
            <a:r>
              <a:rPr lang="he-IL" b="1" dirty="0" smtClean="0">
                <a:latin typeface="Tahoma" pitchFamily="34" charset="0"/>
                <a:ea typeface="Times New Roman" pitchFamily="18" charset="0"/>
                <a:cs typeface="Tahoma" pitchFamily="34" charset="0"/>
              </a:rPr>
              <a:t>. </a:t>
            </a:r>
          </a:p>
        </p:txBody>
      </p:sp>
      <p:pic>
        <p:nvPicPr>
          <p:cNvPr id="1026" name="Picture 2"/>
          <p:cNvPicPr>
            <a:picLocks noChangeAspect="1" noChangeArrowheads="1"/>
          </p:cNvPicPr>
          <p:nvPr/>
        </p:nvPicPr>
        <p:blipFill>
          <a:blip r:embed="rId2" cstate="print"/>
          <a:srcRect/>
          <a:stretch>
            <a:fillRect/>
          </a:stretch>
        </p:blipFill>
        <p:spPr bwMode="auto">
          <a:xfrm>
            <a:off x="323528" y="2780928"/>
            <a:ext cx="3171825" cy="3409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2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027"/>
                                        </p:tgtEl>
                                        <p:attrNameLst>
                                          <p:attrName>style.visibility</p:attrName>
                                        </p:attrNameLst>
                                      </p:cBhvr>
                                      <p:to>
                                        <p:strVal val="visible"/>
                                      </p:to>
                                    </p:set>
                                    <p:animEffect transition="in" filter="wipe(up)">
                                      <p:cBhvr>
                                        <p:cTn id="16" dur="2000"/>
                                        <p:tgtEl>
                                          <p:spTgt spid="1027"/>
                                        </p:tgtEl>
                                      </p:cBhvr>
                                    </p:animEffect>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dissolve">
                                      <p:cBhvr>
                                        <p:cTn id="20" dur="5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899592" y="260648"/>
            <a:ext cx="7452320" cy="2585323"/>
          </a:xfrm>
          <a:prstGeom prst="rect">
            <a:avLst/>
          </a:prstGeom>
        </p:spPr>
        <p:txBody>
          <a:bodyPr wrap="square">
            <a:spAutoFit/>
          </a:bodyPr>
          <a:lstStyle/>
          <a:p>
            <a:pPr>
              <a:lnSpc>
                <a:spcPct val="150000"/>
              </a:lnSpc>
            </a:pPr>
            <a:r>
              <a:rPr lang="he-IL" b="1" dirty="0" smtClean="0">
                <a:latin typeface="Tahoma" pitchFamily="34" charset="0"/>
                <a:ea typeface="Times New Roman" pitchFamily="18" charset="0"/>
                <a:cs typeface="Tahoma" pitchFamily="34" charset="0"/>
              </a:rPr>
              <a:t>...החברים משני הקיבוצים הביעו דעה, שאלמלא "הנקודה הדתית"  יכלו להמשיך בצוותא לאורך ימים. מקודם הוקם צריף מיוחד לחדר אוכל משותף, אך מיד התברר לקיבוץ הדתי שאנשי "השומר הצעיר" אינם מוכנים לדקדק בענייני כשרות בשר וחלב ולמען לא תיפגם הידידות בויכוח על "ביצה שנולדה בשבת", נפרדו המטבחים.  </a:t>
            </a:r>
            <a:r>
              <a:rPr lang="he-IL" dirty="0" smtClean="0">
                <a:latin typeface="Tahoma" pitchFamily="34" charset="0"/>
                <a:ea typeface="Times New Roman" pitchFamily="18" charset="0"/>
                <a:cs typeface="Tahoma" pitchFamily="34" charset="0"/>
              </a:rPr>
              <a:t>"דבר" 18.8.48</a:t>
            </a:r>
            <a:endParaRPr lang="he-IL" dirty="0">
              <a:latin typeface="Tahoma" pitchFamily="34" charset="0"/>
              <a:ea typeface="Times New Roman" pitchFamily="18" charset="0"/>
              <a:cs typeface="Tahoma" pitchFamily="34" charset="0"/>
            </a:endParaRPr>
          </a:p>
        </p:txBody>
      </p:sp>
      <p:pic>
        <p:nvPicPr>
          <p:cNvPr id="1026" name="Picture 2" descr="D:\קיבוצים\שלוחות\צילומי שלוחות\sh-220 אשרפיה חדר אוכל.JPEG"/>
          <p:cNvPicPr>
            <a:picLocks noChangeAspect="1" noChangeArrowheads="1"/>
          </p:cNvPicPr>
          <p:nvPr/>
        </p:nvPicPr>
        <p:blipFill>
          <a:blip r:embed="rId2" cstate="print"/>
          <a:srcRect/>
          <a:stretch>
            <a:fillRect/>
          </a:stretch>
        </p:blipFill>
        <p:spPr bwMode="auto">
          <a:xfrm>
            <a:off x="1368152" y="2963551"/>
            <a:ext cx="6372200" cy="39218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up)">
                                      <p:cBhvr>
                                        <p:cTn id="11"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p:cNvSpPr/>
          <p:nvPr/>
        </p:nvSpPr>
        <p:spPr>
          <a:xfrm>
            <a:off x="2286000" y="2551837"/>
            <a:ext cx="4572000" cy="3416320"/>
          </a:xfrm>
          <a:prstGeom prst="rect">
            <a:avLst/>
          </a:prstGeom>
        </p:spPr>
        <p:txBody>
          <a:bodyPr>
            <a:spAutoFit/>
          </a:bodyPr>
          <a:lstStyle/>
          <a:p>
            <a:pPr algn="ctr"/>
            <a:r>
              <a:rPr lang="he-IL" sz="3600" b="1" dirty="0" smtClean="0">
                <a:latin typeface="Tahoma" pitchFamily="34" charset="0"/>
                <a:ea typeface="Tahoma" pitchFamily="34" charset="0"/>
                <a:cs typeface="Tahoma" pitchFamily="34" charset="0"/>
              </a:rPr>
              <a:t>הקיבוץ הדתי </a:t>
            </a:r>
          </a:p>
          <a:p>
            <a:pPr algn="ctr"/>
            <a:r>
              <a:rPr lang="he-IL" sz="3600" b="1" dirty="0" smtClean="0">
                <a:latin typeface="Tahoma" pitchFamily="34" charset="0"/>
                <a:ea typeface="Tahoma" pitchFamily="34" charset="0"/>
                <a:cs typeface="Tahoma" pitchFamily="34" charset="0"/>
              </a:rPr>
              <a:t>במלחמת העצמאות</a:t>
            </a:r>
          </a:p>
          <a:p>
            <a:pPr algn="ctr"/>
            <a:r>
              <a:rPr lang="he-IL" sz="3600" b="1" dirty="0" smtClean="0">
                <a:latin typeface="Tahoma" pitchFamily="34" charset="0"/>
                <a:ea typeface="Tahoma" pitchFamily="34" charset="0"/>
                <a:cs typeface="Tahoma" pitchFamily="34" charset="0"/>
              </a:rPr>
              <a:t>ואחריה</a:t>
            </a:r>
          </a:p>
          <a:p>
            <a:pPr algn="ctr"/>
            <a:endParaRPr lang="he-IL" sz="3600" b="1" dirty="0" smtClean="0">
              <a:latin typeface="Tahoma" pitchFamily="34" charset="0"/>
              <a:ea typeface="Tahoma" pitchFamily="34" charset="0"/>
              <a:cs typeface="Tahoma" pitchFamily="34" charset="0"/>
            </a:endParaRPr>
          </a:p>
          <a:p>
            <a:pPr algn="ctr"/>
            <a:r>
              <a:rPr lang="he-IL" sz="3600" b="1" dirty="0" smtClean="0">
                <a:latin typeface="Tahoma" pitchFamily="34" charset="0"/>
                <a:ea typeface="Tahoma" pitchFamily="34" charset="0"/>
                <a:cs typeface="Tahoma" pitchFamily="34" charset="0"/>
              </a:rPr>
              <a:t>תש"ח – תשכ"ה</a:t>
            </a:r>
          </a:p>
          <a:p>
            <a:pPr algn="ctr"/>
            <a:r>
              <a:rPr lang="he-IL" sz="3600" b="1" dirty="0" smtClean="0">
                <a:latin typeface="Tahoma" pitchFamily="34" charset="0"/>
                <a:ea typeface="Tahoma" pitchFamily="34" charset="0"/>
                <a:cs typeface="Tahoma" pitchFamily="34" charset="0"/>
              </a:rPr>
              <a:t>  1948 –  1965 </a:t>
            </a:r>
            <a:endParaRPr lang="he-IL"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5139120" y="332656"/>
            <a:ext cx="2169184" cy="584775"/>
          </a:xfrm>
          <a:prstGeom prst="rect">
            <a:avLst/>
          </a:prstGeom>
        </p:spPr>
        <p:txBody>
          <a:bodyPr wrap="none">
            <a:spAutoFit/>
          </a:bodyPr>
          <a:lstStyle/>
          <a:p>
            <a:r>
              <a:rPr lang="he-IL" sz="3200" b="1" dirty="0" smtClean="0">
                <a:latin typeface="Tahoma" pitchFamily="34" charset="0"/>
                <a:cs typeface="Tahoma" pitchFamily="34" charset="0"/>
              </a:rPr>
              <a:t>גוש הנגב </a:t>
            </a:r>
            <a:endParaRPr lang="he-IL" sz="3200" dirty="0"/>
          </a:p>
        </p:txBody>
      </p:sp>
      <p:sp>
        <p:nvSpPr>
          <p:cNvPr id="3" name="מלבן 2"/>
          <p:cNvSpPr/>
          <p:nvPr/>
        </p:nvSpPr>
        <p:spPr>
          <a:xfrm>
            <a:off x="4572000" y="3645024"/>
            <a:ext cx="4159428" cy="1477328"/>
          </a:xfrm>
          <a:prstGeom prst="rect">
            <a:avLst/>
          </a:prstGeom>
        </p:spPr>
        <p:txBody>
          <a:bodyPr wrap="square">
            <a:spAutoFit/>
          </a:bodyPr>
          <a:lstStyle/>
          <a:p>
            <a:r>
              <a:rPr lang="he-IL" b="1" dirty="0" smtClean="0">
                <a:latin typeface="Tahoma" pitchFamily="34" charset="0"/>
                <a:cs typeface="Tahoma" pitchFamily="34" charset="0"/>
              </a:rPr>
              <a:t>ברוב חודשי מלחמת העצמאות היו ישובי הנגב מנותקים ממרכז הארץ.</a:t>
            </a:r>
          </a:p>
          <a:p>
            <a:r>
              <a:rPr lang="he-IL" b="1" dirty="0" smtClean="0">
                <a:latin typeface="Tahoma" pitchFamily="34" charset="0"/>
                <a:cs typeface="Tahoma" pitchFamily="34" charset="0"/>
              </a:rPr>
              <a:t> </a:t>
            </a:r>
          </a:p>
          <a:p>
            <a:r>
              <a:rPr lang="he-IL" b="1" dirty="0" smtClean="0">
                <a:latin typeface="Tahoma" pitchFamily="34" charset="0"/>
                <a:cs typeface="Tahoma" pitchFamily="34" charset="0"/>
              </a:rPr>
              <a:t>כפר דרום היה מנותק גם מיתר הישובים היהודיים</a:t>
            </a:r>
            <a:endParaRPr lang="he-IL" dirty="0"/>
          </a:p>
        </p:txBody>
      </p:sp>
      <p:pic>
        <p:nvPicPr>
          <p:cNvPr id="1028" name="Picture 4" descr="https://wikibbutz.beeri.org.il/wiki/images/thumb/a/aa/Negev_1948s.jpg/300px-Negev_1948s.jpg"/>
          <p:cNvPicPr>
            <a:picLocks noChangeAspect="1" noChangeArrowheads="1"/>
          </p:cNvPicPr>
          <p:nvPr/>
        </p:nvPicPr>
        <p:blipFill>
          <a:blip r:embed="rId2" cstate="print"/>
          <a:srcRect l="5040" t="12027" r="31961" b="27837"/>
          <a:stretch>
            <a:fillRect/>
          </a:stretch>
        </p:blipFill>
        <p:spPr bwMode="auto">
          <a:xfrm>
            <a:off x="323528" y="606287"/>
            <a:ext cx="3816424" cy="5342993"/>
          </a:xfrm>
          <a:prstGeom prst="rect">
            <a:avLst/>
          </a:prstGeom>
          <a:noFill/>
        </p:spPr>
      </p:pic>
      <p:sp>
        <p:nvSpPr>
          <p:cNvPr id="6" name="מלבן 5"/>
          <p:cNvSpPr/>
          <p:nvPr/>
        </p:nvSpPr>
        <p:spPr>
          <a:xfrm>
            <a:off x="3995936" y="1268760"/>
            <a:ext cx="4752528" cy="461665"/>
          </a:xfrm>
          <a:prstGeom prst="rect">
            <a:avLst/>
          </a:prstGeom>
        </p:spPr>
        <p:txBody>
          <a:bodyPr wrap="square">
            <a:spAutoFit/>
          </a:bodyPr>
          <a:lstStyle/>
          <a:p>
            <a:r>
              <a:rPr lang="he-IL" sz="2400" b="1" dirty="0" smtClean="0">
                <a:latin typeface="Tahoma" pitchFamily="34" charset="0"/>
                <a:cs typeface="Tahoma" pitchFamily="34" charset="0"/>
              </a:rPr>
              <a:t>בארות יצחק - כפר דרום- סעד </a:t>
            </a:r>
            <a:endParaRPr lang="he-IL" sz="2400" dirty="0"/>
          </a:p>
        </p:txBody>
      </p:sp>
      <p:sp>
        <p:nvSpPr>
          <p:cNvPr id="7" name="אליפסה 6"/>
          <p:cNvSpPr/>
          <p:nvPr/>
        </p:nvSpPr>
        <p:spPr>
          <a:xfrm>
            <a:off x="1619672" y="2564904"/>
            <a:ext cx="360040"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8" name="אליפסה 7"/>
          <p:cNvSpPr/>
          <p:nvPr/>
        </p:nvSpPr>
        <p:spPr>
          <a:xfrm>
            <a:off x="1835696" y="2420888"/>
            <a:ext cx="360040"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אליפסה 8"/>
          <p:cNvSpPr/>
          <p:nvPr/>
        </p:nvSpPr>
        <p:spPr>
          <a:xfrm>
            <a:off x="899592" y="2924944"/>
            <a:ext cx="360040"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wipe(up)">
                                      <p:cBhvr>
                                        <p:cTn id="11" dur="2000"/>
                                        <p:tgtEl>
                                          <p:spTgt spid="1028"/>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2000"/>
                                        <p:tgtEl>
                                          <p:spTgt spid="6"/>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2000"/>
                                        <p:tgtEl>
                                          <p:spTgt spid="7"/>
                                        </p:tgtEl>
                                      </p:cBhvr>
                                    </p:animEffect>
                                  </p:childTnLst>
                                </p:cTn>
                              </p:par>
                            </p:childTnLst>
                          </p:cTn>
                        </p:par>
                        <p:par>
                          <p:cTn id="20" fill="hold">
                            <p:stCondLst>
                              <p:cond delay="8000"/>
                            </p:stCondLst>
                            <p:childTnLst>
                              <p:par>
                                <p:cTn id="21" presetID="2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2000"/>
                                        <p:tgtEl>
                                          <p:spTgt spid="9"/>
                                        </p:tgtEl>
                                      </p:cBhvr>
                                    </p:animEffect>
                                  </p:childTnLst>
                                </p:cTn>
                              </p:par>
                            </p:childTnLst>
                          </p:cTn>
                        </p:par>
                        <p:par>
                          <p:cTn id="24" fill="hold">
                            <p:stCondLst>
                              <p:cond delay="100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2" name="Picture 6"/>
          <p:cNvPicPr>
            <a:picLocks noGrp="1" noChangeAspect="1" noChangeArrowheads="1"/>
          </p:cNvPicPr>
          <p:nvPr>
            <p:ph sz="half" idx="1"/>
          </p:nvPr>
        </p:nvPicPr>
        <p:blipFill>
          <a:blip r:embed="rId3" cstate="print"/>
          <a:srcRect l="1208"/>
          <a:stretch>
            <a:fillRect/>
          </a:stretch>
        </p:blipFill>
        <p:spPr>
          <a:xfrm>
            <a:off x="-1692696" y="0"/>
            <a:ext cx="11779671" cy="6858000"/>
          </a:xfrm>
          <a:noFill/>
        </p:spPr>
      </p:pic>
      <p:sp>
        <p:nvSpPr>
          <p:cNvPr id="6" name="Rectangle 5"/>
          <p:cNvSpPr txBox="1">
            <a:spLocks noChangeArrowheads="1"/>
          </p:cNvSpPr>
          <p:nvPr/>
        </p:nvSpPr>
        <p:spPr bwMode="auto">
          <a:xfrm>
            <a:off x="-180528" y="3789363"/>
            <a:ext cx="9324528" cy="1871885"/>
          </a:xfrm>
          <a:prstGeom prst="rect">
            <a:avLst/>
          </a:prstGeom>
          <a:noFill/>
          <a:ln w="9525">
            <a:noFill/>
            <a:miter lim="800000"/>
            <a:headEnd/>
            <a:tailEnd/>
          </a:ln>
        </p:spPr>
        <p:txBody>
          <a:bodyPr/>
          <a:lstStyle/>
          <a:p>
            <a:pPr marL="342900" indent="-342900">
              <a:spcBef>
                <a:spcPct val="20000"/>
              </a:spcBef>
              <a:buClr>
                <a:schemeClr val="accent1"/>
              </a:buClr>
              <a:buSzPct val="70000"/>
              <a:buFont typeface="Arial" pitchFamily="34" charset="0"/>
              <a:buChar char="•"/>
            </a:pPr>
            <a:r>
              <a:rPr lang="he-IL" sz="2800" b="1" dirty="0">
                <a:solidFill>
                  <a:srgbClr val="FFFF00"/>
                </a:solidFill>
                <a:latin typeface="Tahoma" pitchFamily="34" charset="0"/>
                <a:cs typeface="Tahoma" pitchFamily="34" charset="0"/>
              </a:rPr>
              <a:t>14.5 </a:t>
            </a:r>
            <a:r>
              <a:rPr lang="he-IL" sz="2800" b="1" dirty="0" smtClean="0">
                <a:solidFill>
                  <a:srgbClr val="FFFF00"/>
                </a:solidFill>
                <a:latin typeface="Tahoma" pitchFamily="34" charset="0"/>
                <a:cs typeface="Tahoma" pitchFamily="34" charset="0"/>
              </a:rPr>
              <a:t>בצהרים התחילה ההפגזה, שתימשך חמישה שבועות.</a:t>
            </a:r>
            <a:endParaRPr lang="he-IL" sz="2800" b="1" dirty="0">
              <a:solidFill>
                <a:srgbClr val="FFFF00"/>
              </a:solidFill>
              <a:latin typeface="Tahoma" pitchFamily="34" charset="0"/>
              <a:cs typeface="Tahoma" pitchFamily="34" charset="0"/>
            </a:endParaRPr>
          </a:p>
          <a:p>
            <a:pPr marL="342900" indent="-342900">
              <a:spcBef>
                <a:spcPct val="20000"/>
              </a:spcBef>
              <a:buClr>
                <a:schemeClr val="accent1"/>
              </a:buClr>
              <a:buSzPct val="70000"/>
              <a:buFont typeface="Arial" pitchFamily="34" charset="0"/>
              <a:buChar char="•"/>
            </a:pPr>
            <a:r>
              <a:rPr lang="he-IL" sz="2800" b="1" dirty="0" smtClean="0">
                <a:solidFill>
                  <a:srgbClr val="FFFF00"/>
                </a:solidFill>
                <a:latin typeface="Tahoma" pitchFamily="34" charset="0"/>
                <a:cs typeface="Tahoma" pitchFamily="34" charset="0"/>
              </a:rPr>
              <a:t>בו ביום הגיעה לחברי בארות הידיעה </a:t>
            </a:r>
            <a:r>
              <a:rPr lang="he-IL" sz="2800" b="1" dirty="0">
                <a:solidFill>
                  <a:srgbClr val="FFFF00"/>
                </a:solidFill>
                <a:latin typeface="Tahoma" pitchFamily="34" charset="0"/>
                <a:cs typeface="Tahoma" pitchFamily="34" charset="0"/>
              </a:rPr>
              <a:t>על סופו </a:t>
            </a:r>
            <a:r>
              <a:rPr lang="he-IL" sz="2800" b="1" dirty="0" smtClean="0">
                <a:solidFill>
                  <a:srgbClr val="FFFF00"/>
                </a:solidFill>
                <a:latin typeface="Tahoma" pitchFamily="34" charset="0"/>
                <a:cs typeface="Tahoma" pitchFamily="34" charset="0"/>
              </a:rPr>
              <a:t>המר של </a:t>
            </a:r>
            <a:r>
              <a:rPr lang="he-IL" sz="2800" b="1" dirty="0">
                <a:solidFill>
                  <a:srgbClr val="FFFF00"/>
                </a:solidFill>
                <a:latin typeface="Tahoma" pitchFamily="34" charset="0"/>
                <a:cs typeface="Tahoma" pitchFamily="34" charset="0"/>
              </a:rPr>
              <a:t>כפר עציון </a:t>
            </a:r>
            <a:r>
              <a:rPr lang="he-IL" sz="2800" b="1" dirty="0" smtClean="0">
                <a:solidFill>
                  <a:srgbClr val="FFFF00"/>
                </a:solidFill>
                <a:latin typeface="Tahoma" pitchFamily="34" charset="0"/>
                <a:cs typeface="Tahoma" pitchFamily="34" charset="0"/>
              </a:rPr>
              <a:t>.</a:t>
            </a:r>
            <a:endParaRPr lang="en-US" sz="2800" b="1" dirty="0">
              <a:solidFill>
                <a:srgbClr val="FFFF00"/>
              </a:solidFill>
              <a:latin typeface="Tahoma" pitchFamily="34" charset="0"/>
              <a:cs typeface="Tahoma" pitchFamily="34" charset="0"/>
            </a:endParaRPr>
          </a:p>
          <a:p>
            <a:pPr marL="342900" indent="-342900">
              <a:spcBef>
                <a:spcPct val="20000"/>
              </a:spcBef>
              <a:buClr>
                <a:schemeClr val="accent1"/>
              </a:buClr>
              <a:buSzPct val="70000"/>
              <a:buFont typeface="Arial" pitchFamily="34" charset="0"/>
              <a:buChar char="•"/>
            </a:pPr>
            <a:r>
              <a:rPr lang="he-IL" sz="2800" b="1" dirty="0" smtClean="0">
                <a:solidFill>
                  <a:srgbClr val="FFFF00"/>
                </a:solidFill>
                <a:latin typeface="Tahoma" pitchFamily="34" charset="0"/>
                <a:cs typeface="Tahoma" pitchFamily="34" charset="0"/>
              </a:rPr>
              <a:t>בלילה הבא פינו את הילדים והאמהות מהנקודה.</a:t>
            </a:r>
            <a:endParaRPr lang="he-IL" sz="2800" b="1" dirty="0">
              <a:solidFill>
                <a:srgbClr val="FFFF00"/>
              </a:solidFill>
              <a:latin typeface="Tahoma" pitchFamily="34" charset="0"/>
              <a:cs typeface="Tahoma" pitchFamily="34" charset="0"/>
            </a:endParaRPr>
          </a:p>
        </p:txBody>
      </p:sp>
      <p:sp>
        <p:nvSpPr>
          <p:cNvPr id="7" name="מלבן 6"/>
          <p:cNvSpPr/>
          <p:nvPr/>
        </p:nvSpPr>
        <p:spPr>
          <a:xfrm>
            <a:off x="2267744" y="548680"/>
            <a:ext cx="4572000" cy="861774"/>
          </a:xfrm>
          <a:prstGeom prst="rect">
            <a:avLst/>
          </a:prstGeom>
        </p:spPr>
        <p:txBody>
          <a:bodyPr>
            <a:spAutoFit/>
          </a:bodyPr>
          <a:lstStyle/>
          <a:p>
            <a:pPr algn="ctr"/>
            <a:r>
              <a:rPr lang="he-IL" b="1" dirty="0" smtClean="0">
                <a:latin typeface="Tahoma" pitchFamily="34" charset="0"/>
                <a:ea typeface="Tahoma" pitchFamily="34" charset="0"/>
                <a:cs typeface="Tahoma" pitchFamily="34" charset="0"/>
              </a:rPr>
              <a:t/>
            </a:r>
            <a:br>
              <a:rPr lang="he-IL" b="1" dirty="0" smtClean="0">
                <a:latin typeface="Tahoma" pitchFamily="34" charset="0"/>
                <a:ea typeface="Tahoma" pitchFamily="34" charset="0"/>
                <a:cs typeface="Tahoma" pitchFamily="34" charset="0"/>
              </a:rPr>
            </a:br>
            <a:r>
              <a:rPr lang="he-IL" sz="3200" b="1" dirty="0" smtClean="0">
                <a:latin typeface="Tahoma" pitchFamily="34" charset="0"/>
                <a:ea typeface="Tahoma" pitchFamily="34" charset="0"/>
                <a:cs typeface="Tahoma" pitchFamily="34" charset="0"/>
              </a:rPr>
              <a:t>בארות יצחק</a:t>
            </a:r>
            <a:endParaRPr lang="he-IL" sz="3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0422"/>
                                        </p:tgtEl>
                                        <p:attrNameLst>
                                          <p:attrName>style.visibility</p:attrName>
                                        </p:attrNameLst>
                                      </p:cBhvr>
                                      <p:to>
                                        <p:strVal val="visible"/>
                                      </p:to>
                                    </p:set>
                                    <p:animEffect transition="in" filter="wipe(up)">
                                      <p:cBhvr>
                                        <p:cTn id="7" dur="2000"/>
                                        <p:tgtEl>
                                          <p:spTgt spid="60422"/>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2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63944" y="0"/>
            <a:ext cx="9575862" cy="6858000"/>
          </a:xfrm>
          <a:prstGeom prst="rect">
            <a:avLst/>
          </a:prstGeom>
          <a:noFill/>
          <a:ln w="9525">
            <a:noFill/>
            <a:miter lim="800000"/>
            <a:headEnd/>
            <a:tailEnd/>
          </a:ln>
          <a:effectLst/>
        </p:spPr>
      </p:pic>
      <p:sp>
        <p:nvSpPr>
          <p:cNvPr id="5" name="אליפסה 4"/>
          <p:cNvSpPr/>
          <p:nvPr/>
        </p:nvSpPr>
        <p:spPr>
          <a:xfrm>
            <a:off x="3923928" y="1916832"/>
            <a:ext cx="1130300" cy="1368425"/>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he-IL"/>
          </a:p>
        </p:txBody>
      </p:sp>
      <p:sp>
        <p:nvSpPr>
          <p:cNvPr id="6" name="חץ ימינה 5"/>
          <p:cNvSpPr/>
          <p:nvPr/>
        </p:nvSpPr>
        <p:spPr>
          <a:xfrm rot="892629">
            <a:off x="218973" y="1002431"/>
            <a:ext cx="1354137" cy="484188"/>
          </a:xfrm>
          <a:prstGeom prst="rightArrow">
            <a:avLst>
              <a:gd name="adj1" fmla="val 56551"/>
              <a:gd name="adj2" fmla="val 500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he-IL"/>
          </a:p>
        </p:txBody>
      </p:sp>
      <p:sp>
        <p:nvSpPr>
          <p:cNvPr id="7" name="חץ ימינה 6"/>
          <p:cNvSpPr/>
          <p:nvPr/>
        </p:nvSpPr>
        <p:spPr>
          <a:xfrm rot="11725111">
            <a:off x="7023402" y="5138799"/>
            <a:ext cx="2093913" cy="4841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he-IL"/>
          </a:p>
        </p:txBody>
      </p:sp>
      <p:sp>
        <p:nvSpPr>
          <p:cNvPr id="8" name="AutoShape 215"/>
          <p:cNvSpPr>
            <a:spLocks noChangeArrowheads="1"/>
          </p:cNvSpPr>
          <p:nvPr/>
        </p:nvSpPr>
        <p:spPr bwMode="auto">
          <a:xfrm>
            <a:off x="4572000" y="2276475"/>
            <a:ext cx="255587" cy="255588"/>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4" name="חץ למטה 13"/>
          <p:cNvSpPr/>
          <p:nvPr/>
        </p:nvSpPr>
        <p:spPr>
          <a:xfrm rot="1095006">
            <a:off x="6557142" y="664842"/>
            <a:ext cx="484188" cy="125888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he-IL"/>
          </a:p>
        </p:txBody>
      </p:sp>
      <p:sp>
        <p:nvSpPr>
          <p:cNvPr id="16" name="קשת 15"/>
          <p:cNvSpPr/>
          <p:nvPr/>
        </p:nvSpPr>
        <p:spPr>
          <a:xfrm rot="12634260">
            <a:off x="6073775" y="1815300"/>
            <a:ext cx="334963" cy="614362"/>
          </a:xfrm>
          <a:prstGeom prst="arc">
            <a:avLst>
              <a:gd name="adj1" fmla="val 16200000"/>
              <a:gd name="adj2" fmla="val 4930446"/>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defRPr/>
            </a:pPr>
            <a:endParaRPr lang="he-IL"/>
          </a:p>
        </p:txBody>
      </p:sp>
      <p:sp>
        <p:nvSpPr>
          <p:cNvPr id="17" name="צורה חופשית 16"/>
          <p:cNvSpPr/>
          <p:nvPr/>
        </p:nvSpPr>
        <p:spPr>
          <a:xfrm>
            <a:off x="6303963" y="1844824"/>
            <a:ext cx="173037" cy="373063"/>
          </a:xfrm>
          <a:custGeom>
            <a:avLst/>
            <a:gdLst>
              <a:gd name="connsiteX0" fmla="*/ 172720 w 172720"/>
              <a:gd name="connsiteY0" fmla="*/ 0 h 373380"/>
              <a:gd name="connsiteX1" fmla="*/ 20320 w 172720"/>
              <a:gd name="connsiteY1" fmla="*/ 320040 h 373380"/>
              <a:gd name="connsiteX2" fmla="*/ 50800 w 172720"/>
              <a:gd name="connsiteY2" fmla="*/ 320040 h 373380"/>
              <a:gd name="connsiteX3" fmla="*/ 50800 w 172720"/>
              <a:gd name="connsiteY3" fmla="*/ 320040 h 373380"/>
            </a:gdLst>
            <a:ahLst/>
            <a:cxnLst>
              <a:cxn ang="0">
                <a:pos x="connsiteX0" y="connsiteY0"/>
              </a:cxn>
              <a:cxn ang="0">
                <a:pos x="connsiteX1" y="connsiteY1"/>
              </a:cxn>
              <a:cxn ang="0">
                <a:pos x="connsiteX2" y="connsiteY2"/>
              </a:cxn>
              <a:cxn ang="0">
                <a:pos x="connsiteX3" y="connsiteY3"/>
              </a:cxn>
            </a:cxnLst>
            <a:rect l="l" t="t" r="r" b="b"/>
            <a:pathLst>
              <a:path w="172720" h="373380">
                <a:moveTo>
                  <a:pt x="172720" y="0"/>
                </a:moveTo>
                <a:cubicBezTo>
                  <a:pt x="106680" y="133350"/>
                  <a:pt x="40640" y="266700"/>
                  <a:pt x="20320" y="320040"/>
                </a:cubicBezTo>
                <a:cubicBezTo>
                  <a:pt x="0" y="373380"/>
                  <a:pt x="50800" y="320040"/>
                  <a:pt x="50800" y="320040"/>
                </a:cubicBezTo>
                <a:lnTo>
                  <a:pt x="50800" y="32004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defRPr/>
            </a:pPr>
            <a:endParaRPr lang="he-IL"/>
          </a:p>
        </p:txBody>
      </p:sp>
      <p:sp>
        <p:nvSpPr>
          <p:cNvPr id="20" name="צורה חופשית 19"/>
          <p:cNvSpPr/>
          <p:nvPr/>
        </p:nvSpPr>
        <p:spPr>
          <a:xfrm>
            <a:off x="6492874" y="1844824"/>
            <a:ext cx="383381" cy="720080"/>
          </a:xfrm>
          <a:custGeom>
            <a:avLst/>
            <a:gdLst>
              <a:gd name="connsiteX0" fmla="*/ 0 w 50800"/>
              <a:gd name="connsiteY0" fmla="*/ 0 h 558800"/>
              <a:gd name="connsiteX1" fmla="*/ 45720 w 50800"/>
              <a:gd name="connsiteY1" fmla="*/ 487680 h 558800"/>
              <a:gd name="connsiteX2" fmla="*/ 30480 w 50800"/>
              <a:gd name="connsiteY2" fmla="*/ 426720 h 558800"/>
            </a:gdLst>
            <a:ahLst/>
            <a:cxnLst>
              <a:cxn ang="0">
                <a:pos x="connsiteX0" y="connsiteY0"/>
              </a:cxn>
              <a:cxn ang="0">
                <a:pos x="connsiteX1" y="connsiteY1"/>
              </a:cxn>
              <a:cxn ang="0">
                <a:pos x="connsiteX2" y="connsiteY2"/>
              </a:cxn>
            </a:cxnLst>
            <a:rect l="l" t="t" r="r" b="b"/>
            <a:pathLst>
              <a:path w="50800" h="558800">
                <a:moveTo>
                  <a:pt x="0" y="0"/>
                </a:moveTo>
                <a:cubicBezTo>
                  <a:pt x="20320" y="208280"/>
                  <a:pt x="40640" y="416560"/>
                  <a:pt x="45720" y="487680"/>
                </a:cubicBezTo>
                <a:cubicBezTo>
                  <a:pt x="50800" y="558800"/>
                  <a:pt x="40640" y="492760"/>
                  <a:pt x="30480" y="426720"/>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defRPr/>
            </a:pPr>
            <a:endParaRPr lang="he-IL"/>
          </a:p>
        </p:txBody>
      </p:sp>
      <p:sp>
        <p:nvSpPr>
          <p:cNvPr id="21" name="קשת 20"/>
          <p:cNvSpPr/>
          <p:nvPr/>
        </p:nvSpPr>
        <p:spPr>
          <a:xfrm rot="18240942" flipV="1">
            <a:off x="5234243" y="1640549"/>
            <a:ext cx="1338524" cy="3118649"/>
          </a:xfrm>
          <a:prstGeom prst="arc">
            <a:avLst>
              <a:gd name="adj1" fmla="val 1282498"/>
              <a:gd name="adj2" fmla="val 135077"/>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1" anchor="ctr"/>
          <a:lstStyle/>
          <a:p>
            <a:pPr algn="ctr">
              <a:defRPr/>
            </a:pPr>
            <a:endParaRPr lang="he-IL"/>
          </a:p>
        </p:txBody>
      </p:sp>
      <p:sp>
        <p:nvSpPr>
          <p:cNvPr id="22" name="חץ שמאלה 21"/>
          <p:cNvSpPr/>
          <p:nvPr/>
        </p:nvSpPr>
        <p:spPr>
          <a:xfrm rot="7740567">
            <a:off x="5633325" y="2214559"/>
            <a:ext cx="987229" cy="484632"/>
          </a:xfrm>
          <a:prstGeom prst="leftArrow">
            <a:avLst>
              <a:gd name="adj1" fmla="val 41880"/>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3" name="חץ למטה 22"/>
          <p:cNvSpPr/>
          <p:nvPr/>
        </p:nvSpPr>
        <p:spPr>
          <a:xfrm rot="3485433">
            <a:off x="7939182" y="243568"/>
            <a:ext cx="484632" cy="2391248"/>
          </a:xfrm>
          <a:prstGeom prst="downArrow">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24" name="חץ למטה 23"/>
          <p:cNvSpPr/>
          <p:nvPr/>
        </p:nvSpPr>
        <p:spPr>
          <a:xfrm rot="3485433">
            <a:off x="8209018" y="694792"/>
            <a:ext cx="484632" cy="2391248"/>
          </a:xfrm>
          <a:prstGeom prst="downArrow">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25" name="חץ למטה 24"/>
          <p:cNvSpPr/>
          <p:nvPr/>
        </p:nvSpPr>
        <p:spPr>
          <a:xfrm rot="3485433">
            <a:off x="8569058" y="1198847"/>
            <a:ext cx="484632" cy="2391248"/>
          </a:xfrm>
          <a:prstGeom prst="downArrow">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26" name="AutoShape 215"/>
          <p:cNvSpPr>
            <a:spLocks noChangeArrowheads="1"/>
          </p:cNvSpPr>
          <p:nvPr/>
        </p:nvSpPr>
        <p:spPr bwMode="auto">
          <a:xfrm>
            <a:off x="7092280" y="2060848"/>
            <a:ext cx="504825" cy="576263"/>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27" name="AutoShape 215"/>
          <p:cNvSpPr>
            <a:spLocks noChangeArrowheads="1"/>
          </p:cNvSpPr>
          <p:nvPr/>
        </p:nvSpPr>
        <p:spPr bwMode="auto">
          <a:xfrm>
            <a:off x="7740352" y="2564904"/>
            <a:ext cx="504825" cy="576263"/>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28" name="חץ שמאלה 27"/>
          <p:cNvSpPr/>
          <p:nvPr/>
        </p:nvSpPr>
        <p:spPr>
          <a:xfrm rot="1645604">
            <a:off x="7452397" y="5804027"/>
            <a:ext cx="1949235" cy="484632"/>
          </a:xfrm>
          <a:prstGeom prst="lef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9" name="חץ שמאלה 28"/>
          <p:cNvSpPr/>
          <p:nvPr/>
        </p:nvSpPr>
        <p:spPr>
          <a:xfrm rot="2397439">
            <a:off x="6061882" y="4782969"/>
            <a:ext cx="1523967" cy="484632"/>
          </a:xfrm>
          <a:prstGeom prst="lef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0" name="חץ שמאלה 29"/>
          <p:cNvSpPr/>
          <p:nvPr/>
        </p:nvSpPr>
        <p:spPr>
          <a:xfrm rot="3361454">
            <a:off x="4579970" y="3251154"/>
            <a:ext cx="1949235" cy="484632"/>
          </a:xfrm>
          <a:prstGeom prst="lef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31" name="AutoShape 215"/>
          <p:cNvSpPr>
            <a:spLocks noChangeArrowheads="1"/>
          </p:cNvSpPr>
          <p:nvPr/>
        </p:nvSpPr>
        <p:spPr bwMode="auto">
          <a:xfrm>
            <a:off x="6372200" y="1772816"/>
            <a:ext cx="288032" cy="288032"/>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1" nodeType="clickEffect">
                                  <p:stCondLst>
                                    <p:cond delay="0"/>
                                  </p:stCondLst>
                                  <p:childTnLst>
                                    <p:animEffect transition="out" filter="dissolv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1"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par>
                          <p:cTn id="32" fill="hold">
                            <p:stCondLst>
                              <p:cond delay="0"/>
                            </p:stCondLst>
                            <p:childTnLst>
                              <p:par>
                                <p:cTn id="33" presetID="23" presetClass="entr" presetSubtype="16"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9" presetClass="exit" presetSubtype="0" fill="hold" grpId="2" nodeType="clickEffect">
                                  <p:stCondLst>
                                    <p:cond delay="0"/>
                                  </p:stCondLst>
                                  <p:childTnLst>
                                    <p:animEffect transition="out" filter="dissolv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up)">
                                      <p:cBhvr>
                                        <p:cTn id="46" dur="2000"/>
                                        <p:tgtEl>
                                          <p:spTgt spid="14"/>
                                        </p:tgtEl>
                                      </p:cBhvr>
                                    </p:animEffect>
                                  </p:childTnLst>
                                </p:cTn>
                              </p:par>
                            </p:childTnLst>
                          </p:cTn>
                        </p:par>
                        <p:par>
                          <p:cTn id="47" fill="hold">
                            <p:stCondLst>
                              <p:cond delay="2000"/>
                            </p:stCondLst>
                            <p:childTnLst>
                              <p:par>
                                <p:cTn id="48" presetID="23" presetClass="entr" presetSubtype="16"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1000" fill="hold"/>
                                        <p:tgtEl>
                                          <p:spTgt spid="31"/>
                                        </p:tgtEl>
                                        <p:attrNameLst>
                                          <p:attrName>ppt_w</p:attrName>
                                        </p:attrNameLst>
                                      </p:cBhvr>
                                      <p:tavLst>
                                        <p:tav tm="0">
                                          <p:val>
                                            <p:fltVal val="0"/>
                                          </p:val>
                                        </p:tav>
                                        <p:tav tm="100000">
                                          <p:val>
                                            <p:strVal val="#ppt_w"/>
                                          </p:val>
                                        </p:tav>
                                      </p:tavLst>
                                    </p:anim>
                                    <p:anim calcmode="lin" valueType="num">
                                      <p:cBhvr>
                                        <p:cTn id="51" dur="1000" fill="hold"/>
                                        <p:tgtEl>
                                          <p:spTgt spid="31"/>
                                        </p:tgtEl>
                                        <p:attrNameLst>
                                          <p:attrName>ppt_h</p:attrName>
                                        </p:attrNameLst>
                                      </p:cBhvr>
                                      <p:tavLst>
                                        <p:tav tm="0">
                                          <p:val>
                                            <p:fltVal val="0"/>
                                          </p:val>
                                        </p:tav>
                                        <p:tav tm="100000">
                                          <p:val>
                                            <p:strVal val="#ppt_h"/>
                                          </p:val>
                                        </p:tav>
                                      </p:tavLst>
                                    </p:anim>
                                  </p:childTnLst>
                                </p:cTn>
                              </p:par>
                            </p:childTnLst>
                          </p:cTn>
                        </p:par>
                        <p:par>
                          <p:cTn id="52" fill="hold">
                            <p:stCondLst>
                              <p:cond delay="3000"/>
                            </p:stCondLst>
                            <p:childTnLst>
                              <p:par>
                                <p:cTn id="53" presetID="9" presetClass="exit" presetSubtype="0" fill="hold" grpId="2" nodeType="afterEffect">
                                  <p:stCondLst>
                                    <p:cond delay="0"/>
                                  </p:stCondLst>
                                  <p:childTnLst>
                                    <p:animEffect transition="out" filter="dissolve">
                                      <p:cBhvr>
                                        <p:cTn id="54" dur="500"/>
                                        <p:tgtEl>
                                          <p:spTgt spid="31"/>
                                        </p:tgtEl>
                                      </p:cBhvr>
                                    </p:animEffect>
                                    <p:set>
                                      <p:cBhvr>
                                        <p:cTn id="55" dur="1" fill="hold">
                                          <p:stCondLst>
                                            <p:cond delay="499"/>
                                          </p:stCondLst>
                                        </p:cTn>
                                        <p:tgtEl>
                                          <p:spTgt spid="31"/>
                                        </p:tgtEl>
                                        <p:attrNameLst>
                                          <p:attrName>style.visibility</p:attrName>
                                        </p:attrNameLst>
                                      </p:cBhvr>
                                      <p:to>
                                        <p:strVal val="hidden"/>
                                      </p:to>
                                    </p:set>
                                  </p:childTnLst>
                                </p:cTn>
                              </p:par>
                            </p:childTnLst>
                          </p:cTn>
                        </p:par>
                        <p:par>
                          <p:cTn id="56" fill="hold">
                            <p:stCondLst>
                              <p:cond delay="3500"/>
                            </p:stCondLst>
                            <p:childTnLst>
                              <p:par>
                                <p:cTn id="57" presetID="22" presetClass="entr" presetSubtype="1"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2000"/>
                                        <p:tgtEl>
                                          <p:spTgt spid="16"/>
                                        </p:tgtEl>
                                      </p:cBhvr>
                                    </p:animEffect>
                                  </p:childTnLst>
                                </p:cTn>
                              </p:par>
                            </p:childTnLst>
                          </p:cTn>
                        </p:par>
                        <p:par>
                          <p:cTn id="60" fill="hold">
                            <p:stCondLst>
                              <p:cond delay="5500"/>
                            </p:stCondLst>
                            <p:childTnLst>
                              <p:par>
                                <p:cTn id="61" presetID="22" presetClass="entr" presetSubtype="1"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up)">
                                      <p:cBhvr>
                                        <p:cTn id="63" dur="500"/>
                                        <p:tgtEl>
                                          <p:spTgt spid="17"/>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20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55" presetClass="entr" presetSubtype="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2000" fill="hold"/>
                                        <p:tgtEl>
                                          <p:spTgt spid="21"/>
                                        </p:tgtEl>
                                        <p:attrNameLst>
                                          <p:attrName>ppt_w</p:attrName>
                                        </p:attrNameLst>
                                      </p:cBhvr>
                                      <p:tavLst>
                                        <p:tav tm="0">
                                          <p:val>
                                            <p:strVal val="#ppt_w*0.70"/>
                                          </p:val>
                                        </p:tav>
                                        <p:tav tm="100000">
                                          <p:val>
                                            <p:strVal val="#ppt_w"/>
                                          </p:val>
                                        </p:tav>
                                      </p:tavLst>
                                    </p:anim>
                                    <p:anim calcmode="lin" valueType="num">
                                      <p:cBhvr>
                                        <p:cTn id="73" dur="2000" fill="hold"/>
                                        <p:tgtEl>
                                          <p:spTgt spid="21"/>
                                        </p:tgtEl>
                                        <p:attrNameLst>
                                          <p:attrName>ppt_h</p:attrName>
                                        </p:attrNameLst>
                                      </p:cBhvr>
                                      <p:tavLst>
                                        <p:tav tm="0">
                                          <p:val>
                                            <p:strVal val="#ppt_h"/>
                                          </p:val>
                                        </p:tav>
                                        <p:tav tm="100000">
                                          <p:val>
                                            <p:strVal val="#ppt_h"/>
                                          </p:val>
                                        </p:tav>
                                      </p:tavLst>
                                    </p:anim>
                                    <p:animEffect transition="in" filter="fade">
                                      <p:cBhvr>
                                        <p:cTn id="74" dur="2000"/>
                                        <p:tgtEl>
                                          <p:spTgt spid="2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down)">
                                      <p:cBhvr>
                                        <p:cTn id="79" dur="2000"/>
                                        <p:tgtEl>
                                          <p:spTgt spid="22"/>
                                        </p:tgtEl>
                                      </p:cBhvr>
                                    </p:animEffect>
                                  </p:childTnLst>
                                </p:cTn>
                              </p:par>
                              <p:par>
                                <p:cTn id="80" presetID="9" presetClass="exit" presetSubtype="0" fill="hold" grpId="0" nodeType="withEffect">
                                  <p:stCondLst>
                                    <p:cond delay="0"/>
                                  </p:stCondLst>
                                  <p:childTnLst>
                                    <p:animEffect transition="out" filter="dissolve">
                                      <p:cBhvr>
                                        <p:cTn id="81" dur="500"/>
                                        <p:tgtEl>
                                          <p:spTgt spid="17"/>
                                        </p:tgtEl>
                                      </p:cBhvr>
                                    </p:animEffect>
                                    <p:set>
                                      <p:cBhvr>
                                        <p:cTn id="82" dur="1" fill="hold">
                                          <p:stCondLst>
                                            <p:cond delay="499"/>
                                          </p:stCondLst>
                                        </p:cTn>
                                        <p:tgtEl>
                                          <p:spTgt spid="17"/>
                                        </p:tgtEl>
                                        <p:attrNameLst>
                                          <p:attrName>style.visibility</p:attrName>
                                        </p:attrNameLst>
                                      </p:cBhvr>
                                      <p:to>
                                        <p:strVal val="hidden"/>
                                      </p:to>
                                    </p:set>
                                  </p:childTnLst>
                                </p:cTn>
                              </p:par>
                            </p:childTnLst>
                          </p:cTn>
                        </p:par>
                        <p:par>
                          <p:cTn id="83" fill="hold">
                            <p:stCondLst>
                              <p:cond delay="2000"/>
                            </p:stCondLst>
                            <p:childTnLst>
                              <p:par>
                                <p:cTn id="84" presetID="9" presetClass="exit" presetSubtype="0" fill="hold" grpId="0" nodeType="afterEffect">
                                  <p:stCondLst>
                                    <p:cond delay="0"/>
                                  </p:stCondLst>
                                  <p:childTnLst>
                                    <p:animEffect transition="out" filter="dissolve">
                                      <p:cBhvr>
                                        <p:cTn id="85" dur="500"/>
                                        <p:tgtEl>
                                          <p:spTgt spid="16"/>
                                        </p:tgtEl>
                                      </p:cBhvr>
                                    </p:animEffect>
                                    <p:set>
                                      <p:cBhvr>
                                        <p:cTn id="86" dur="1" fill="hold">
                                          <p:stCondLst>
                                            <p:cond delay="499"/>
                                          </p:stCondLst>
                                        </p:cTn>
                                        <p:tgtEl>
                                          <p:spTgt spid="16"/>
                                        </p:tgtEl>
                                        <p:attrNameLst>
                                          <p:attrName>style.visibility</p:attrName>
                                        </p:attrNameLst>
                                      </p:cBhvr>
                                      <p:to>
                                        <p:strVal val="hidden"/>
                                      </p:to>
                                    </p:set>
                                  </p:childTnLst>
                                </p:cTn>
                              </p:par>
                              <p:par>
                                <p:cTn id="87" presetID="9" presetClass="exit" presetSubtype="0" fill="hold" grpId="0" nodeType="withEffect">
                                  <p:stCondLst>
                                    <p:cond delay="0"/>
                                  </p:stCondLst>
                                  <p:childTnLst>
                                    <p:animEffect transition="out" filter="dissolve">
                                      <p:cBhvr>
                                        <p:cTn id="88" dur="500"/>
                                        <p:tgtEl>
                                          <p:spTgt spid="20"/>
                                        </p:tgtEl>
                                      </p:cBhvr>
                                    </p:animEffect>
                                    <p:set>
                                      <p:cBhvr>
                                        <p:cTn id="89" dur="1" fill="hold">
                                          <p:stCondLst>
                                            <p:cond delay="499"/>
                                          </p:stCondLst>
                                        </p:cTn>
                                        <p:tgtEl>
                                          <p:spTgt spid="20"/>
                                        </p:tgtEl>
                                        <p:attrNameLst>
                                          <p:attrName>style.visibility</p:attrName>
                                        </p:attrNameLst>
                                      </p:cBhvr>
                                      <p:to>
                                        <p:strVal val="hidden"/>
                                      </p:to>
                                    </p:set>
                                  </p:childTnLst>
                                </p:cTn>
                              </p:par>
                            </p:childTnLst>
                          </p:cTn>
                        </p:par>
                        <p:par>
                          <p:cTn id="90" fill="hold">
                            <p:stCondLst>
                              <p:cond delay="2500"/>
                            </p:stCondLst>
                            <p:childTnLst>
                              <p:par>
                                <p:cTn id="91" presetID="9" presetClass="exit" presetSubtype="0" fill="hold" grpId="1" nodeType="afterEffect">
                                  <p:stCondLst>
                                    <p:cond delay="0"/>
                                  </p:stCondLst>
                                  <p:childTnLst>
                                    <p:animEffect transition="out" filter="dissolve">
                                      <p:cBhvr>
                                        <p:cTn id="92" dur="500"/>
                                        <p:tgtEl>
                                          <p:spTgt spid="14"/>
                                        </p:tgtEl>
                                      </p:cBhvr>
                                    </p:animEffect>
                                    <p:set>
                                      <p:cBhvr>
                                        <p:cTn id="93" dur="1" fill="hold">
                                          <p:stCondLst>
                                            <p:cond delay="499"/>
                                          </p:stCondLst>
                                        </p:cTn>
                                        <p:tgtEl>
                                          <p:spTgt spid="1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right)">
                                      <p:cBhvr>
                                        <p:cTn id="98" dur="2000"/>
                                        <p:tgtEl>
                                          <p:spTgt spid="23"/>
                                        </p:tgtEl>
                                      </p:cBhvr>
                                    </p:animEffect>
                                  </p:childTnLst>
                                </p:cTn>
                              </p:par>
                            </p:childTnLst>
                          </p:cTn>
                        </p:par>
                        <p:par>
                          <p:cTn id="99" fill="hold">
                            <p:stCondLst>
                              <p:cond delay="2000"/>
                            </p:stCondLst>
                            <p:childTnLst>
                              <p:par>
                                <p:cTn id="100" presetID="22" presetClass="entr" presetSubtype="2"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right)">
                                      <p:cBhvr>
                                        <p:cTn id="102" dur="2000"/>
                                        <p:tgtEl>
                                          <p:spTgt spid="24"/>
                                        </p:tgtEl>
                                      </p:cBhvr>
                                    </p:animEffect>
                                  </p:childTnLst>
                                </p:cTn>
                              </p:par>
                            </p:childTnLst>
                          </p:cTn>
                        </p:par>
                        <p:par>
                          <p:cTn id="103" fill="hold">
                            <p:stCondLst>
                              <p:cond delay="4000"/>
                            </p:stCondLst>
                            <p:childTnLst>
                              <p:par>
                                <p:cTn id="104" presetID="22" presetClass="entr" presetSubtype="2"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wipe(right)">
                                      <p:cBhvr>
                                        <p:cTn id="106" dur="2000"/>
                                        <p:tgtEl>
                                          <p:spTgt spid="25"/>
                                        </p:tgtEl>
                                      </p:cBhvr>
                                    </p:animEffect>
                                  </p:childTnLst>
                                </p:cTn>
                              </p:par>
                            </p:childTnLst>
                          </p:cTn>
                        </p:par>
                        <p:par>
                          <p:cTn id="107" fill="hold">
                            <p:stCondLst>
                              <p:cond delay="6000"/>
                            </p:stCondLst>
                            <p:childTnLst>
                              <p:par>
                                <p:cTn id="108" presetID="23" presetClass="entr" presetSubtype="16" fill="hold" grpId="0" nodeType="afterEffect">
                                  <p:stCondLst>
                                    <p:cond delay="0"/>
                                  </p:stCondLst>
                                  <p:childTnLst>
                                    <p:set>
                                      <p:cBhvr>
                                        <p:cTn id="109" dur="1" fill="hold">
                                          <p:stCondLst>
                                            <p:cond delay="0"/>
                                          </p:stCondLst>
                                        </p:cTn>
                                        <p:tgtEl>
                                          <p:spTgt spid="26"/>
                                        </p:tgtEl>
                                        <p:attrNameLst>
                                          <p:attrName>style.visibility</p:attrName>
                                        </p:attrNameLst>
                                      </p:cBhvr>
                                      <p:to>
                                        <p:strVal val="visible"/>
                                      </p:to>
                                    </p:set>
                                    <p:anim calcmode="lin" valueType="num">
                                      <p:cBhvr>
                                        <p:cTn id="110" dur="1000" fill="hold"/>
                                        <p:tgtEl>
                                          <p:spTgt spid="26"/>
                                        </p:tgtEl>
                                        <p:attrNameLst>
                                          <p:attrName>ppt_w</p:attrName>
                                        </p:attrNameLst>
                                      </p:cBhvr>
                                      <p:tavLst>
                                        <p:tav tm="0">
                                          <p:val>
                                            <p:fltVal val="0"/>
                                          </p:val>
                                        </p:tav>
                                        <p:tav tm="100000">
                                          <p:val>
                                            <p:strVal val="#ppt_w"/>
                                          </p:val>
                                        </p:tav>
                                      </p:tavLst>
                                    </p:anim>
                                    <p:anim calcmode="lin" valueType="num">
                                      <p:cBhvr>
                                        <p:cTn id="111" dur="1000" fill="hold"/>
                                        <p:tgtEl>
                                          <p:spTgt spid="26"/>
                                        </p:tgtEl>
                                        <p:attrNameLst>
                                          <p:attrName>ppt_h</p:attrName>
                                        </p:attrNameLst>
                                      </p:cBhvr>
                                      <p:tavLst>
                                        <p:tav tm="0">
                                          <p:val>
                                            <p:fltVal val="0"/>
                                          </p:val>
                                        </p:tav>
                                        <p:tav tm="100000">
                                          <p:val>
                                            <p:strVal val="#ppt_h"/>
                                          </p:val>
                                        </p:tav>
                                      </p:tavLst>
                                    </p:anim>
                                  </p:childTnLst>
                                </p:cTn>
                              </p:par>
                            </p:childTnLst>
                          </p:cTn>
                        </p:par>
                        <p:par>
                          <p:cTn id="112" fill="hold">
                            <p:stCondLst>
                              <p:cond delay="7000"/>
                            </p:stCondLst>
                            <p:childTnLst>
                              <p:par>
                                <p:cTn id="113" presetID="23" presetClass="exit" presetSubtype="32" fill="hold" grpId="1" nodeType="afterEffect">
                                  <p:stCondLst>
                                    <p:cond delay="0"/>
                                  </p:stCondLst>
                                  <p:childTnLst>
                                    <p:anim calcmode="lin" valueType="num">
                                      <p:cBhvr>
                                        <p:cTn id="114" dur="1000"/>
                                        <p:tgtEl>
                                          <p:spTgt spid="26"/>
                                        </p:tgtEl>
                                        <p:attrNameLst>
                                          <p:attrName>ppt_w</p:attrName>
                                        </p:attrNameLst>
                                      </p:cBhvr>
                                      <p:tavLst>
                                        <p:tav tm="0">
                                          <p:val>
                                            <p:strVal val="ppt_w"/>
                                          </p:val>
                                        </p:tav>
                                        <p:tav tm="100000">
                                          <p:val>
                                            <p:fltVal val="0"/>
                                          </p:val>
                                        </p:tav>
                                      </p:tavLst>
                                    </p:anim>
                                    <p:anim calcmode="lin" valueType="num">
                                      <p:cBhvr>
                                        <p:cTn id="115" dur="1000"/>
                                        <p:tgtEl>
                                          <p:spTgt spid="26"/>
                                        </p:tgtEl>
                                        <p:attrNameLst>
                                          <p:attrName>ppt_h</p:attrName>
                                        </p:attrNameLst>
                                      </p:cBhvr>
                                      <p:tavLst>
                                        <p:tav tm="0">
                                          <p:val>
                                            <p:strVal val="ppt_h"/>
                                          </p:val>
                                        </p:tav>
                                        <p:tav tm="100000">
                                          <p:val>
                                            <p:fltVal val="0"/>
                                          </p:val>
                                        </p:tav>
                                      </p:tavLst>
                                    </p:anim>
                                    <p:set>
                                      <p:cBhvr>
                                        <p:cTn id="116" dur="1" fill="hold">
                                          <p:stCondLst>
                                            <p:cond delay="999"/>
                                          </p:stCondLst>
                                        </p:cTn>
                                        <p:tgtEl>
                                          <p:spTgt spid="26"/>
                                        </p:tgtEl>
                                        <p:attrNameLst>
                                          <p:attrName>style.visibility</p:attrName>
                                        </p:attrNameLst>
                                      </p:cBhvr>
                                      <p:to>
                                        <p:strVal val="hidden"/>
                                      </p:to>
                                    </p:set>
                                  </p:childTnLst>
                                </p:cTn>
                              </p:par>
                            </p:childTnLst>
                          </p:cTn>
                        </p:par>
                        <p:par>
                          <p:cTn id="117" fill="hold">
                            <p:stCondLst>
                              <p:cond delay="8000"/>
                            </p:stCondLst>
                            <p:childTnLst>
                              <p:par>
                                <p:cTn id="118" presetID="9" presetClass="exit" presetSubtype="0" fill="hold" grpId="1" nodeType="afterEffect">
                                  <p:stCondLst>
                                    <p:cond delay="0"/>
                                  </p:stCondLst>
                                  <p:childTnLst>
                                    <p:animEffect transition="out" filter="dissolv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childTnLst>
                          </p:cTn>
                        </p:par>
                        <p:par>
                          <p:cTn id="121" fill="hold">
                            <p:stCondLst>
                              <p:cond delay="8500"/>
                            </p:stCondLst>
                            <p:childTnLst>
                              <p:par>
                                <p:cTn id="122" presetID="9" presetClass="exit" presetSubtype="0" fill="hold" grpId="1" nodeType="afterEffect">
                                  <p:stCondLst>
                                    <p:cond delay="0"/>
                                  </p:stCondLst>
                                  <p:childTnLst>
                                    <p:animEffect transition="out" filter="dissolve">
                                      <p:cBhvr>
                                        <p:cTn id="123" dur="500"/>
                                        <p:tgtEl>
                                          <p:spTgt spid="24"/>
                                        </p:tgtEl>
                                      </p:cBhvr>
                                    </p:animEffect>
                                    <p:set>
                                      <p:cBhvr>
                                        <p:cTn id="124" dur="1" fill="hold">
                                          <p:stCondLst>
                                            <p:cond delay="499"/>
                                          </p:stCondLst>
                                        </p:cTn>
                                        <p:tgtEl>
                                          <p:spTgt spid="24"/>
                                        </p:tgtEl>
                                        <p:attrNameLst>
                                          <p:attrName>style.visibility</p:attrName>
                                        </p:attrNameLst>
                                      </p:cBhvr>
                                      <p:to>
                                        <p:strVal val="hidden"/>
                                      </p:to>
                                    </p:set>
                                  </p:childTnLst>
                                </p:cTn>
                              </p:par>
                            </p:childTnLst>
                          </p:cTn>
                        </p:par>
                        <p:par>
                          <p:cTn id="125" fill="hold">
                            <p:stCondLst>
                              <p:cond delay="9000"/>
                            </p:stCondLst>
                            <p:childTnLst>
                              <p:par>
                                <p:cTn id="126" presetID="23" presetClass="entr" presetSubtype="16"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p:cTn id="128" dur="1000" fill="hold"/>
                                        <p:tgtEl>
                                          <p:spTgt spid="27"/>
                                        </p:tgtEl>
                                        <p:attrNameLst>
                                          <p:attrName>ppt_w</p:attrName>
                                        </p:attrNameLst>
                                      </p:cBhvr>
                                      <p:tavLst>
                                        <p:tav tm="0">
                                          <p:val>
                                            <p:fltVal val="0"/>
                                          </p:val>
                                        </p:tav>
                                        <p:tav tm="100000">
                                          <p:val>
                                            <p:strVal val="#ppt_w"/>
                                          </p:val>
                                        </p:tav>
                                      </p:tavLst>
                                    </p:anim>
                                    <p:anim calcmode="lin" valueType="num">
                                      <p:cBhvr>
                                        <p:cTn id="129" dur="1000" fill="hold"/>
                                        <p:tgtEl>
                                          <p:spTgt spid="27"/>
                                        </p:tgtEl>
                                        <p:attrNameLst>
                                          <p:attrName>ppt_h</p:attrName>
                                        </p:attrNameLst>
                                      </p:cBhvr>
                                      <p:tavLst>
                                        <p:tav tm="0">
                                          <p:val>
                                            <p:fltVal val="0"/>
                                          </p:val>
                                        </p:tav>
                                        <p:tav tm="100000">
                                          <p:val>
                                            <p:strVal val="#ppt_h"/>
                                          </p:val>
                                        </p:tav>
                                      </p:tavLst>
                                    </p:anim>
                                  </p:childTnLst>
                                </p:cTn>
                              </p:par>
                            </p:childTnLst>
                          </p:cTn>
                        </p:par>
                        <p:par>
                          <p:cTn id="130" fill="hold">
                            <p:stCondLst>
                              <p:cond delay="10000"/>
                            </p:stCondLst>
                            <p:childTnLst>
                              <p:par>
                                <p:cTn id="131" presetID="23" presetClass="exit" presetSubtype="32" fill="hold" grpId="1" nodeType="afterEffect">
                                  <p:stCondLst>
                                    <p:cond delay="0"/>
                                  </p:stCondLst>
                                  <p:childTnLst>
                                    <p:anim calcmode="lin" valueType="num">
                                      <p:cBhvr>
                                        <p:cTn id="132" dur="1000"/>
                                        <p:tgtEl>
                                          <p:spTgt spid="27"/>
                                        </p:tgtEl>
                                        <p:attrNameLst>
                                          <p:attrName>ppt_w</p:attrName>
                                        </p:attrNameLst>
                                      </p:cBhvr>
                                      <p:tavLst>
                                        <p:tav tm="0">
                                          <p:val>
                                            <p:strVal val="ppt_w"/>
                                          </p:val>
                                        </p:tav>
                                        <p:tav tm="100000">
                                          <p:val>
                                            <p:fltVal val="0"/>
                                          </p:val>
                                        </p:tav>
                                      </p:tavLst>
                                    </p:anim>
                                    <p:anim calcmode="lin" valueType="num">
                                      <p:cBhvr>
                                        <p:cTn id="133" dur="1000"/>
                                        <p:tgtEl>
                                          <p:spTgt spid="27"/>
                                        </p:tgtEl>
                                        <p:attrNameLst>
                                          <p:attrName>ppt_h</p:attrName>
                                        </p:attrNameLst>
                                      </p:cBhvr>
                                      <p:tavLst>
                                        <p:tav tm="0">
                                          <p:val>
                                            <p:strVal val="ppt_h"/>
                                          </p:val>
                                        </p:tav>
                                        <p:tav tm="100000">
                                          <p:val>
                                            <p:fltVal val="0"/>
                                          </p:val>
                                        </p:tav>
                                      </p:tavLst>
                                    </p:anim>
                                    <p:set>
                                      <p:cBhvr>
                                        <p:cTn id="134" dur="1" fill="hold">
                                          <p:stCondLst>
                                            <p:cond delay="999"/>
                                          </p:stCondLst>
                                        </p:cTn>
                                        <p:tgtEl>
                                          <p:spTgt spid="27"/>
                                        </p:tgtEl>
                                        <p:attrNameLst>
                                          <p:attrName>style.visibility</p:attrName>
                                        </p:attrNameLst>
                                      </p:cBhvr>
                                      <p:to>
                                        <p:strVal val="hidden"/>
                                      </p:to>
                                    </p:set>
                                  </p:childTnLst>
                                </p:cTn>
                              </p:par>
                            </p:childTnLst>
                          </p:cTn>
                        </p:par>
                        <p:par>
                          <p:cTn id="135" fill="hold">
                            <p:stCondLst>
                              <p:cond delay="11000"/>
                            </p:stCondLst>
                            <p:childTnLst>
                              <p:par>
                                <p:cTn id="136" presetID="9" presetClass="exit" presetSubtype="0" fill="hold" grpId="1" nodeType="afterEffect">
                                  <p:stCondLst>
                                    <p:cond delay="0"/>
                                  </p:stCondLst>
                                  <p:childTnLst>
                                    <p:animEffect transition="out" filter="dissolve">
                                      <p:cBhvr>
                                        <p:cTn id="137" dur="500"/>
                                        <p:tgtEl>
                                          <p:spTgt spid="25"/>
                                        </p:tgtEl>
                                      </p:cBhvr>
                                    </p:animEffect>
                                    <p:set>
                                      <p:cBhvr>
                                        <p:cTn id="138" dur="1" fill="hold">
                                          <p:stCondLst>
                                            <p:cond delay="499"/>
                                          </p:stCondLst>
                                        </p:cTn>
                                        <p:tgtEl>
                                          <p:spTgt spid="25"/>
                                        </p:tgtEl>
                                        <p:attrNameLst>
                                          <p:attrName>style.visibility</p:attrName>
                                        </p:attrNameLst>
                                      </p:cBhvr>
                                      <p:to>
                                        <p:strVal val="hidden"/>
                                      </p:to>
                                    </p:set>
                                  </p:childTnLst>
                                </p:cTn>
                              </p:par>
                            </p:childTnLst>
                          </p:cTn>
                        </p:par>
                      </p:childTnLst>
                    </p:cTn>
                  </p:par>
                  <p:par>
                    <p:cTn id="139" fill="hold">
                      <p:stCondLst>
                        <p:cond delay="indefinite"/>
                      </p:stCondLst>
                      <p:childTnLst>
                        <p:par>
                          <p:cTn id="140" fill="hold">
                            <p:stCondLst>
                              <p:cond delay="0"/>
                            </p:stCondLst>
                            <p:childTnLst>
                              <p:par>
                                <p:cTn id="141" presetID="22" presetClass="entr" presetSubtype="4" fill="hold" grpId="0" nodeType="clickEffect">
                                  <p:stCondLst>
                                    <p:cond delay="0"/>
                                  </p:stCondLst>
                                  <p:childTnLst>
                                    <p:set>
                                      <p:cBhvr>
                                        <p:cTn id="142" dur="1" fill="hold">
                                          <p:stCondLst>
                                            <p:cond delay="0"/>
                                          </p:stCondLst>
                                        </p:cTn>
                                        <p:tgtEl>
                                          <p:spTgt spid="28"/>
                                        </p:tgtEl>
                                        <p:attrNameLst>
                                          <p:attrName>style.visibility</p:attrName>
                                        </p:attrNameLst>
                                      </p:cBhvr>
                                      <p:to>
                                        <p:strVal val="visible"/>
                                      </p:to>
                                    </p:set>
                                    <p:animEffect transition="in" filter="wipe(down)">
                                      <p:cBhvr>
                                        <p:cTn id="143" dur="2000"/>
                                        <p:tgtEl>
                                          <p:spTgt spid="28"/>
                                        </p:tgtEl>
                                      </p:cBhvr>
                                    </p:animEffect>
                                  </p:childTnLst>
                                </p:cTn>
                              </p:par>
                            </p:childTnLst>
                          </p:cTn>
                        </p:par>
                        <p:par>
                          <p:cTn id="144" fill="hold">
                            <p:stCondLst>
                              <p:cond delay="2000"/>
                            </p:stCondLst>
                            <p:childTnLst>
                              <p:par>
                                <p:cTn id="145" presetID="22" presetClass="entr" presetSubtype="4" fill="hold" grpId="0" nodeType="after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wipe(down)">
                                      <p:cBhvr>
                                        <p:cTn id="147" dur="2000"/>
                                        <p:tgtEl>
                                          <p:spTgt spid="29"/>
                                        </p:tgtEl>
                                      </p:cBhvr>
                                    </p:animEffect>
                                  </p:childTnLst>
                                </p:cTn>
                              </p:par>
                            </p:childTnLst>
                          </p:cTn>
                        </p:par>
                        <p:par>
                          <p:cTn id="148" fill="hold">
                            <p:stCondLst>
                              <p:cond delay="4000"/>
                            </p:stCondLst>
                            <p:childTnLst>
                              <p:par>
                                <p:cTn id="149" presetID="22" presetClass="entr" presetSubtype="4" fill="hold" grpId="0" nodeType="afterEffect">
                                  <p:stCondLst>
                                    <p:cond delay="0"/>
                                  </p:stCondLst>
                                  <p:childTnLst>
                                    <p:set>
                                      <p:cBhvr>
                                        <p:cTn id="150" dur="1" fill="hold">
                                          <p:stCondLst>
                                            <p:cond delay="0"/>
                                          </p:stCondLst>
                                        </p:cTn>
                                        <p:tgtEl>
                                          <p:spTgt spid="30"/>
                                        </p:tgtEl>
                                        <p:attrNameLst>
                                          <p:attrName>style.visibility</p:attrName>
                                        </p:attrNameLst>
                                      </p:cBhvr>
                                      <p:to>
                                        <p:strVal val="visible"/>
                                      </p:to>
                                    </p:set>
                                    <p:animEffect transition="in" filter="wipe(down)">
                                      <p:cBhvr>
                                        <p:cTn id="151"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8" grpId="2" animBg="1"/>
      <p:bldP spid="14" grpId="0" animBg="1"/>
      <p:bldP spid="14" grpId="1" animBg="1"/>
      <p:bldP spid="16" grpId="0" animBg="1"/>
      <p:bldP spid="17" grpId="0" animBg="1"/>
      <p:bldP spid="20" grpId="0"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9" grpId="0" animBg="1"/>
      <p:bldP spid="30" grpId="0" animBg="1"/>
      <p:bldP spid="31" grpId="0" animBg="1"/>
      <p:bldP spid="31"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body" sz="half" idx="1"/>
          </p:nvPr>
        </p:nvSpPr>
        <p:spPr>
          <a:xfrm>
            <a:off x="250825" y="1600200"/>
            <a:ext cx="4038600" cy="1684338"/>
          </a:xfrm>
        </p:spPr>
        <p:txBody>
          <a:bodyPr/>
          <a:lstStyle/>
          <a:p>
            <a:pPr eaLnBrk="1" hangingPunct="1">
              <a:buFont typeface="Wingdings 2" pitchFamily="18" charset="2"/>
              <a:buNone/>
            </a:pPr>
            <a:r>
              <a:rPr lang="he-IL" sz="2800" b="1" dirty="0" smtClean="0">
                <a:latin typeface="Tahoma" pitchFamily="34" charset="0"/>
                <a:cs typeface="Tahoma" pitchFamily="34" charset="0"/>
              </a:rPr>
              <a:t>9.20 – מגדל המים נפגע המים מציפים תעלות קשר ומקלט. </a:t>
            </a:r>
            <a:endParaRPr lang="en-US" sz="2800" b="1" dirty="0" smtClean="0">
              <a:latin typeface="Tahoma" pitchFamily="34" charset="0"/>
              <a:cs typeface="Tahoma" pitchFamily="34" charset="0"/>
            </a:endParaRPr>
          </a:p>
        </p:txBody>
      </p:sp>
      <p:sp>
        <p:nvSpPr>
          <p:cNvPr id="24579" name="Rectangle 6"/>
          <p:cNvSpPr>
            <a:spLocks noGrp="1" noChangeArrowheads="1"/>
          </p:cNvSpPr>
          <p:nvPr>
            <p:ph sz="half" idx="2"/>
          </p:nvPr>
        </p:nvSpPr>
        <p:spPr>
          <a:xfrm>
            <a:off x="4643438" y="1628775"/>
            <a:ext cx="4038600" cy="4525963"/>
          </a:xfrm>
        </p:spPr>
        <p:txBody>
          <a:bodyPr/>
          <a:lstStyle/>
          <a:p>
            <a:pPr eaLnBrk="1" hangingPunct="1"/>
            <a:endParaRPr lang="en-US" sz="2800" smtClean="0">
              <a:cs typeface="Aharoni" pitchFamily="2" charset="-79"/>
            </a:endParaRPr>
          </a:p>
        </p:txBody>
      </p:sp>
      <p:sp>
        <p:nvSpPr>
          <p:cNvPr id="24580" name="Rectangle 7"/>
          <p:cNvSpPr>
            <a:spLocks noChangeArrowheads="1"/>
          </p:cNvSpPr>
          <p:nvPr/>
        </p:nvSpPr>
        <p:spPr bwMode="auto">
          <a:xfrm>
            <a:off x="4643438" y="1628775"/>
            <a:ext cx="4038600" cy="4525963"/>
          </a:xfrm>
          <a:prstGeom prst="rect">
            <a:avLst/>
          </a:prstGeom>
          <a:noFill/>
          <a:ln w="9525">
            <a:noFill/>
            <a:miter lim="800000"/>
            <a:headEnd/>
            <a:tailEnd/>
          </a:ln>
        </p:spPr>
        <p:txBody>
          <a:bodyPr/>
          <a:lstStyle/>
          <a:p>
            <a:pPr marL="342900" indent="-342900">
              <a:spcBef>
                <a:spcPct val="20000"/>
              </a:spcBef>
              <a:buFontTx/>
              <a:buChar char="•"/>
            </a:pPr>
            <a:endParaRPr lang="en-US" sz="2800"/>
          </a:p>
        </p:txBody>
      </p:sp>
      <p:pic>
        <p:nvPicPr>
          <p:cNvPr id="24581" name="Picture 8" descr="29-1081"/>
          <p:cNvPicPr>
            <a:picLocks noChangeAspect="1" noChangeArrowheads="1"/>
          </p:cNvPicPr>
          <p:nvPr/>
        </p:nvPicPr>
        <p:blipFill>
          <a:blip r:embed="rId2" cstate="print"/>
          <a:srcRect/>
          <a:stretch>
            <a:fillRect/>
          </a:stretch>
        </p:blipFill>
        <p:spPr bwMode="auto">
          <a:xfrm>
            <a:off x="4356100" y="-346075"/>
            <a:ext cx="4787900" cy="7272338"/>
          </a:xfrm>
          <a:prstGeom prst="rect">
            <a:avLst/>
          </a:prstGeom>
          <a:noFill/>
          <a:ln w="9525">
            <a:noFill/>
            <a:miter lim="800000"/>
            <a:headEnd/>
            <a:tailEnd/>
          </a:ln>
        </p:spPr>
      </p:pic>
      <p:sp>
        <p:nvSpPr>
          <p:cNvPr id="6" name="חץ שמאלה 5"/>
          <p:cNvSpPr/>
          <p:nvPr/>
        </p:nvSpPr>
        <p:spPr>
          <a:xfrm>
            <a:off x="8820472" y="1052736"/>
            <a:ext cx="45719" cy="457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1" name="חץ ימינה 10"/>
          <p:cNvSpPr/>
          <p:nvPr/>
        </p:nvSpPr>
        <p:spPr>
          <a:xfrm rot="8443216">
            <a:off x="8357972" y="758504"/>
            <a:ext cx="978408" cy="38843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3" name="מלבן 12"/>
          <p:cNvSpPr/>
          <p:nvPr/>
        </p:nvSpPr>
        <p:spPr>
          <a:xfrm>
            <a:off x="7332286" y="260648"/>
            <a:ext cx="1811714" cy="369332"/>
          </a:xfrm>
          <a:prstGeom prst="rect">
            <a:avLst/>
          </a:prstGeom>
          <a:solidFill>
            <a:srgbClr val="FF0000"/>
          </a:solidFill>
        </p:spPr>
        <p:txBody>
          <a:bodyPr wrap="none">
            <a:spAutoFit/>
          </a:bodyPr>
          <a:lstStyle/>
          <a:p>
            <a:r>
              <a:rPr lang="he-IL" b="1" dirty="0" smtClean="0">
                <a:latin typeface="Tahoma" pitchFamily="34" charset="0"/>
                <a:cs typeface="Tahoma" pitchFamily="34" charset="0"/>
              </a:rPr>
              <a:t>חדירת הפצצה</a:t>
            </a:r>
            <a:endParaRPr lang="he-IL" dirty="0"/>
          </a:p>
        </p:txBody>
      </p:sp>
      <p:sp>
        <p:nvSpPr>
          <p:cNvPr id="28" name="חץ ימינה 27"/>
          <p:cNvSpPr/>
          <p:nvPr/>
        </p:nvSpPr>
        <p:spPr>
          <a:xfrm rot="7764052">
            <a:off x="4961063" y="3163666"/>
            <a:ext cx="1169617" cy="388434"/>
          </a:xfrm>
          <a:prstGeom prst="rightArrow">
            <a:avLst>
              <a:gd name="adj1" fmla="val 58662"/>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9" name="מלבן 28"/>
          <p:cNvSpPr/>
          <p:nvPr/>
        </p:nvSpPr>
        <p:spPr>
          <a:xfrm>
            <a:off x="4139952" y="4005064"/>
            <a:ext cx="1661032" cy="369332"/>
          </a:xfrm>
          <a:prstGeom prst="rect">
            <a:avLst/>
          </a:prstGeom>
          <a:solidFill>
            <a:srgbClr val="00B0F0"/>
          </a:solidFill>
        </p:spPr>
        <p:txBody>
          <a:bodyPr wrap="none">
            <a:spAutoFit/>
          </a:bodyPr>
          <a:lstStyle/>
          <a:p>
            <a:r>
              <a:rPr lang="he-IL" b="1" dirty="0" smtClean="0">
                <a:latin typeface="Tahoma" pitchFamily="34" charset="0"/>
                <a:cs typeface="Tahoma" pitchFamily="34" charset="0"/>
              </a:rPr>
              <a:t>המים פורצים</a:t>
            </a:r>
            <a:endParaRPr lang="he-I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wipe(up)">
                                      <p:cBhvr>
                                        <p:cTn id="7" dur="2000"/>
                                        <p:tgtEl>
                                          <p:spTgt spid="24578">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24581"/>
                                        </p:tgtEl>
                                        <p:attrNameLst>
                                          <p:attrName>style.visibility</p:attrName>
                                        </p:attrNameLst>
                                      </p:cBhvr>
                                      <p:to>
                                        <p:strVal val="visible"/>
                                      </p:to>
                                    </p:set>
                                    <p:animEffect transition="in" filter="wipe(up)">
                                      <p:cBhvr>
                                        <p:cTn id="10" dur="2000"/>
                                        <p:tgtEl>
                                          <p:spTgt spid="24581"/>
                                        </p:tgtEl>
                                      </p:cBhvr>
                                    </p:animEffect>
                                  </p:childTnLst>
                                </p:cTn>
                              </p:par>
                            </p:childTnLst>
                          </p:cTn>
                        </p:par>
                        <p:par>
                          <p:cTn id="11" fill="hold">
                            <p:stCondLst>
                              <p:cond delay="2000"/>
                            </p:stCondLst>
                            <p:childTnLst>
                              <p:par>
                                <p:cTn id="12" presetID="2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2000"/>
                                        <p:tgtEl>
                                          <p:spTgt spid="13"/>
                                        </p:tgtEl>
                                      </p:cBhvr>
                                    </p:animEffect>
                                  </p:childTnLst>
                                </p:cTn>
                              </p:par>
                            </p:childTnLst>
                          </p:cTn>
                        </p:par>
                        <p:par>
                          <p:cTn id="15" fill="hold">
                            <p:stCondLst>
                              <p:cond delay="4000"/>
                            </p:stCondLst>
                            <p:childTnLst>
                              <p:par>
                                <p:cTn id="16" presetID="22" presetClass="entr" presetSubtype="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2000"/>
                                        <p:tgtEl>
                                          <p:spTgt spid="11"/>
                                        </p:tgtEl>
                                      </p:cBhvr>
                                    </p:animEffect>
                                  </p:childTnLst>
                                </p:cTn>
                              </p:par>
                            </p:childTnLst>
                          </p:cTn>
                        </p:par>
                        <p:par>
                          <p:cTn id="19" fill="hold">
                            <p:stCondLst>
                              <p:cond delay="6000"/>
                            </p:stCondLst>
                            <p:childTnLst>
                              <p:par>
                                <p:cTn id="20" presetID="2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2000"/>
                                        <p:tgtEl>
                                          <p:spTgt spid="28"/>
                                        </p:tgtEl>
                                      </p:cBhvr>
                                    </p:animEffect>
                                  </p:childTnLst>
                                </p:cTn>
                              </p:par>
                            </p:childTnLst>
                          </p:cTn>
                        </p:par>
                        <p:par>
                          <p:cTn id="23" fill="hold">
                            <p:stCondLst>
                              <p:cond delay="8000"/>
                            </p:stCondLst>
                            <p:childTnLst>
                              <p:par>
                                <p:cTn id="24" presetID="22" presetClass="entr" presetSubtype="1"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P spid="11" grpId="0" animBg="1"/>
      <p:bldP spid="13" grpId="0" animBg="1"/>
      <p:bldP spid="28" grpId="0" animBg="1"/>
      <p:bldP spid="2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he-IL">
              <a:latin typeface="Calibri" pitchFamily="34" charset="0"/>
            </a:endParaRPr>
          </a:p>
        </p:txBody>
      </p:sp>
      <p:pic>
        <p:nvPicPr>
          <p:cNvPr id="27651" name="Picture 1"/>
          <p:cNvPicPr>
            <a:picLocks noChangeAspect="1" noChangeArrowheads="1"/>
          </p:cNvPicPr>
          <p:nvPr/>
        </p:nvPicPr>
        <p:blipFill>
          <a:blip r:embed="rId3" cstate="print"/>
          <a:srcRect/>
          <a:stretch>
            <a:fillRect/>
          </a:stretch>
        </p:blipFill>
        <p:spPr bwMode="auto">
          <a:xfrm>
            <a:off x="0" y="-360363"/>
            <a:ext cx="9144000" cy="8347076"/>
          </a:xfrm>
          <a:prstGeom prst="rect">
            <a:avLst/>
          </a:prstGeom>
          <a:noFill/>
          <a:ln w="9525">
            <a:noFill/>
            <a:miter lim="800000"/>
            <a:headEnd/>
            <a:tailEnd/>
          </a:ln>
        </p:spPr>
      </p:pic>
      <p:sp>
        <p:nvSpPr>
          <p:cNvPr id="27652" name="Rectangle 3"/>
          <p:cNvSpPr>
            <a:spLocks noChangeArrowheads="1"/>
          </p:cNvSpPr>
          <p:nvPr/>
        </p:nvSpPr>
        <p:spPr bwMode="auto">
          <a:xfrm>
            <a:off x="0" y="5775857"/>
            <a:ext cx="9144000" cy="646331"/>
          </a:xfrm>
          <a:prstGeom prst="rect">
            <a:avLst/>
          </a:prstGeom>
          <a:noFill/>
          <a:ln w="9525">
            <a:noFill/>
            <a:miter lim="800000"/>
            <a:headEnd/>
            <a:tailEnd/>
          </a:ln>
        </p:spPr>
        <p:txBody>
          <a:bodyPr wrap="square" anchor="ctr">
            <a:spAutoFit/>
          </a:bodyPr>
          <a:lstStyle/>
          <a:p>
            <a:r>
              <a:rPr lang="he-IL" b="1" dirty="0">
                <a:solidFill>
                  <a:srgbClr val="002060"/>
                </a:solidFill>
                <a:latin typeface="Tahoma" pitchFamily="34" charset="0"/>
                <a:cs typeface="Tahoma" pitchFamily="34" charset="0"/>
              </a:rPr>
              <a:t>המקלט </a:t>
            </a:r>
            <a:r>
              <a:rPr lang="he-IL" b="1" dirty="0" smtClean="0">
                <a:solidFill>
                  <a:srgbClr val="002060"/>
                </a:solidFill>
                <a:latin typeface="Tahoma" pitchFamily="34" charset="0"/>
                <a:cs typeface="Tahoma" pitchFamily="34" charset="0"/>
              </a:rPr>
              <a:t>המוצף        מקלט </a:t>
            </a:r>
            <a:r>
              <a:rPr lang="he-IL" b="1" dirty="0" err="1" smtClean="0">
                <a:solidFill>
                  <a:srgbClr val="002060"/>
                </a:solidFill>
                <a:latin typeface="Tahoma" pitchFamily="34" charset="0"/>
                <a:cs typeface="Tahoma" pitchFamily="34" charset="0"/>
              </a:rPr>
              <a:t>ש"ר</a:t>
            </a:r>
            <a:r>
              <a:rPr lang="he-IL" b="1" dirty="0" smtClean="0">
                <a:solidFill>
                  <a:srgbClr val="002060"/>
                </a:solidFill>
                <a:latin typeface="Tahoma" pitchFamily="34" charset="0"/>
                <a:cs typeface="Tahoma" pitchFamily="34" charset="0"/>
              </a:rPr>
              <a:t>                  </a:t>
            </a:r>
            <a:r>
              <a:rPr lang="he-IL" b="1" dirty="0">
                <a:solidFill>
                  <a:srgbClr val="FFFF00"/>
                </a:solidFill>
                <a:latin typeface="Tahoma" pitchFamily="34" charset="0"/>
                <a:cs typeface="Tahoma" pitchFamily="34" charset="0"/>
              </a:rPr>
              <a:t>מקלט </a:t>
            </a:r>
            <a:r>
              <a:rPr lang="he-IL" b="1" dirty="0" smtClean="0">
                <a:solidFill>
                  <a:srgbClr val="FFFF00"/>
                </a:solidFill>
                <a:latin typeface="Tahoma" pitchFamily="34" charset="0"/>
                <a:cs typeface="Tahoma" pitchFamily="34" charset="0"/>
              </a:rPr>
              <a:t>המטה            הפעוטון</a:t>
            </a:r>
            <a:r>
              <a:rPr lang="he-IL" b="1" dirty="0">
                <a:solidFill>
                  <a:srgbClr val="002060"/>
                </a:solidFill>
                <a:latin typeface="Tahoma" pitchFamily="34" charset="0"/>
                <a:cs typeface="Tahoma" pitchFamily="34" charset="0"/>
              </a:rPr>
              <a:t>.</a:t>
            </a:r>
            <a:endParaRPr lang="en-US" b="1" dirty="0">
              <a:solidFill>
                <a:srgbClr val="002060"/>
              </a:solidFill>
              <a:latin typeface="Tahoma" pitchFamily="34" charset="0"/>
              <a:cs typeface="Tahoma" pitchFamily="34" charset="0"/>
            </a:endParaRPr>
          </a:p>
          <a:p>
            <a:pPr algn="ctr" rtl="0" eaLnBrk="0" hangingPunct="0"/>
            <a:endParaRPr lang="en-US" dirty="0"/>
          </a:p>
        </p:txBody>
      </p:sp>
      <p:cxnSp>
        <p:nvCxnSpPr>
          <p:cNvPr id="7" name="Straight Arrow Connector 6"/>
          <p:cNvCxnSpPr/>
          <p:nvPr/>
        </p:nvCxnSpPr>
        <p:spPr>
          <a:xfrm flipV="1">
            <a:off x="6372200" y="2060575"/>
            <a:ext cx="287363" cy="3744689"/>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635896" y="2276475"/>
            <a:ext cx="131242" cy="3600797"/>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643063" y="1773238"/>
            <a:ext cx="1200150" cy="4084637"/>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6"/>
          <p:cNvCxnSpPr/>
          <p:nvPr/>
        </p:nvCxnSpPr>
        <p:spPr>
          <a:xfrm flipV="1">
            <a:off x="8316416" y="4077072"/>
            <a:ext cx="576064" cy="18002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wipe(up)">
                                      <p:cBhvr>
                                        <p:cTn id="7" dur="20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wipe(right)">
                                      <p:cBhvr>
                                        <p:cTn id="12" dur="3000"/>
                                        <p:tgtEl>
                                          <p:spTgt spid="27652"/>
                                        </p:tgtEl>
                                      </p:cBhvr>
                                    </p:animEffect>
                                  </p:childTnLst>
                                </p:cTn>
                              </p:par>
                              <p:par>
                                <p:cTn id="13" presetID="2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214313" y="2979738"/>
            <a:ext cx="4141787" cy="1385887"/>
          </a:xfrm>
          <a:prstGeom prst="rect">
            <a:avLst/>
          </a:prstGeom>
          <a:noFill/>
          <a:ln w="9525">
            <a:noFill/>
            <a:miter lim="800000"/>
            <a:headEnd/>
            <a:tailEnd/>
          </a:ln>
        </p:spPr>
        <p:txBody>
          <a:bodyPr>
            <a:spAutoFit/>
          </a:bodyPr>
          <a:lstStyle/>
          <a:p>
            <a:r>
              <a:rPr lang="he-IL" sz="2800" b="1" dirty="0" smtClean="0">
                <a:solidFill>
                  <a:srgbClr val="002060"/>
                </a:solidFill>
                <a:latin typeface="Tahoma" pitchFamily="34" charset="0"/>
                <a:cs typeface="Tahoma" pitchFamily="34" charset="0"/>
              </a:rPr>
              <a:t>הגזרה </a:t>
            </a:r>
            <a:r>
              <a:rPr lang="he-IL" sz="2800" b="1" dirty="0">
                <a:solidFill>
                  <a:srgbClr val="002060"/>
                </a:solidFill>
                <a:latin typeface="Tahoma" pitchFamily="34" charset="0"/>
                <a:cs typeface="Tahoma" pitchFamily="34" charset="0"/>
              </a:rPr>
              <a:t>המערבית</a:t>
            </a:r>
          </a:p>
          <a:p>
            <a:r>
              <a:rPr lang="he-IL" sz="2800" b="1" dirty="0">
                <a:solidFill>
                  <a:srgbClr val="002060"/>
                </a:solidFill>
                <a:latin typeface="Tahoma" pitchFamily="34" charset="0"/>
                <a:cs typeface="Tahoma" pitchFamily="34" charset="0"/>
              </a:rPr>
              <a:t> 7.30 המצרים על הגדרות</a:t>
            </a:r>
          </a:p>
        </p:txBody>
      </p:sp>
      <p:pic>
        <p:nvPicPr>
          <p:cNvPr id="26627" name="Picture 2"/>
          <p:cNvPicPr>
            <a:picLocks noChangeAspect="1" noChangeArrowheads="1"/>
          </p:cNvPicPr>
          <p:nvPr/>
        </p:nvPicPr>
        <p:blipFill>
          <a:blip r:embed="rId2" cstate="print"/>
          <a:srcRect/>
          <a:stretch>
            <a:fillRect/>
          </a:stretch>
        </p:blipFill>
        <p:spPr bwMode="auto">
          <a:xfrm>
            <a:off x="4786313" y="-284163"/>
            <a:ext cx="4610100" cy="7246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D:\צילומי הקיבוצים\בארות יצחק\פנורמות\פנורמה גזרה צפונית.jpg"/>
          <p:cNvPicPr>
            <a:picLocks noChangeAspect="1" noChangeArrowheads="1"/>
          </p:cNvPicPr>
          <p:nvPr/>
        </p:nvPicPr>
        <p:blipFill>
          <a:blip r:embed="rId2" cstate="print"/>
          <a:srcRect/>
          <a:stretch>
            <a:fillRect/>
          </a:stretch>
        </p:blipFill>
        <p:spPr bwMode="auto">
          <a:xfrm>
            <a:off x="-344073" y="2500978"/>
            <a:ext cx="9884626" cy="1864125"/>
          </a:xfrm>
          <a:prstGeom prst="rect">
            <a:avLst/>
          </a:prstGeom>
          <a:noFill/>
          <a:ln w="9525">
            <a:noFill/>
            <a:miter lim="800000"/>
            <a:headEnd/>
            <a:tailEnd/>
          </a:ln>
        </p:spPr>
      </p:pic>
      <p:pic>
        <p:nvPicPr>
          <p:cNvPr id="5" name="Picture 2"/>
          <p:cNvPicPr>
            <a:picLocks noChangeAspect="1" noChangeArrowheads="1"/>
          </p:cNvPicPr>
          <p:nvPr/>
        </p:nvPicPr>
        <p:blipFill>
          <a:blip r:embed="rId3" cstate="print">
            <a:clrChange>
              <a:clrFrom>
                <a:srgbClr val="FFFFFF"/>
              </a:clrFrom>
              <a:clrTo>
                <a:srgbClr val="FFFFFF">
                  <a:alpha val="0"/>
                </a:srgbClr>
              </a:clrTo>
            </a:clrChange>
            <a:grayscl/>
            <a:biLevel thresh="50000"/>
          </a:blip>
          <a:srcRect l="127" t="40189" r="52704"/>
          <a:stretch>
            <a:fillRect/>
          </a:stretch>
        </p:blipFill>
        <p:spPr bwMode="auto">
          <a:xfrm>
            <a:off x="1547813" y="3644900"/>
            <a:ext cx="576262" cy="242888"/>
          </a:xfrm>
          <a:prstGeom prst="rect">
            <a:avLst/>
          </a:prstGeom>
          <a:noFill/>
          <a:ln w="9525">
            <a:noFill/>
            <a:miter lim="800000"/>
            <a:headEnd/>
            <a:tailEnd/>
          </a:ln>
        </p:spPr>
      </p:pic>
      <p:pic>
        <p:nvPicPr>
          <p:cNvPr id="20485" name="Picture 2"/>
          <p:cNvPicPr>
            <a:picLocks noChangeAspect="1" noChangeArrowheads="1"/>
          </p:cNvPicPr>
          <p:nvPr/>
        </p:nvPicPr>
        <p:blipFill>
          <a:blip r:embed="rId3" cstate="print">
            <a:clrChange>
              <a:clrFrom>
                <a:srgbClr val="FFFFFF"/>
              </a:clrFrom>
              <a:clrTo>
                <a:srgbClr val="FFFFFF">
                  <a:alpha val="0"/>
                </a:srgbClr>
              </a:clrTo>
            </a:clrChange>
            <a:grayscl/>
            <a:biLevel thresh="50000"/>
          </a:blip>
          <a:srcRect l="127" t="40189" r="52704"/>
          <a:stretch>
            <a:fillRect/>
          </a:stretch>
        </p:blipFill>
        <p:spPr bwMode="auto">
          <a:xfrm>
            <a:off x="2195513" y="3357563"/>
            <a:ext cx="576262" cy="242887"/>
          </a:xfrm>
          <a:prstGeom prst="rect">
            <a:avLst/>
          </a:prstGeom>
          <a:noFill/>
          <a:ln w="9525">
            <a:noFill/>
            <a:miter lim="800000"/>
            <a:headEnd/>
            <a:tailEnd/>
          </a:ln>
        </p:spPr>
      </p:pic>
      <p:pic>
        <p:nvPicPr>
          <p:cNvPr id="7" name="Picture 2"/>
          <p:cNvPicPr>
            <a:picLocks noChangeAspect="1" noChangeArrowheads="1"/>
          </p:cNvPicPr>
          <p:nvPr/>
        </p:nvPicPr>
        <p:blipFill>
          <a:blip r:embed="rId3" cstate="print">
            <a:clrChange>
              <a:clrFrom>
                <a:srgbClr val="FFFFFF"/>
              </a:clrFrom>
              <a:clrTo>
                <a:srgbClr val="FFFFFF">
                  <a:alpha val="0"/>
                </a:srgbClr>
              </a:clrTo>
            </a:clrChange>
            <a:grayscl/>
            <a:biLevel thresh="50000"/>
          </a:blip>
          <a:srcRect l="127" t="40189" r="52704"/>
          <a:stretch>
            <a:fillRect/>
          </a:stretch>
        </p:blipFill>
        <p:spPr bwMode="auto">
          <a:xfrm>
            <a:off x="755650" y="3500438"/>
            <a:ext cx="576263" cy="242887"/>
          </a:xfrm>
          <a:prstGeom prst="rect">
            <a:avLst/>
          </a:prstGeom>
          <a:noFill/>
          <a:ln w="9525">
            <a:noFill/>
            <a:miter lim="800000"/>
            <a:headEnd/>
            <a:tailEnd/>
          </a:ln>
        </p:spPr>
      </p:pic>
      <p:pic>
        <p:nvPicPr>
          <p:cNvPr id="45063"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072313" y="-455613"/>
            <a:ext cx="307975" cy="241300"/>
          </a:xfrm>
          <a:prstGeom prst="rect">
            <a:avLst/>
          </a:prstGeom>
          <a:noFill/>
          <a:ln w="9525">
            <a:noFill/>
            <a:miter lim="800000"/>
            <a:headEnd/>
            <a:tailEnd/>
          </a:ln>
        </p:spPr>
      </p:pic>
      <p:sp>
        <p:nvSpPr>
          <p:cNvPr id="11" name="TextBox 10"/>
          <p:cNvSpPr txBox="1">
            <a:spLocks noChangeArrowheads="1"/>
          </p:cNvSpPr>
          <p:nvPr/>
        </p:nvSpPr>
        <p:spPr bwMode="auto">
          <a:xfrm>
            <a:off x="323529" y="1412776"/>
            <a:ext cx="8259832" cy="646331"/>
          </a:xfrm>
          <a:prstGeom prst="rect">
            <a:avLst/>
          </a:prstGeom>
          <a:noFill/>
          <a:ln w="9525">
            <a:noFill/>
            <a:miter lim="800000"/>
            <a:headEnd/>
            <a:tailEnd/>
          </a:ln>
        </p:spPr>
        <p:txBody>
          <a:bodyPr wrap="square">
            <a:spAutoFit/>
          </a:bodyPr>
          <a:lstStyle/>
          <a:p>
            <a:r>
              <a:rPr lang="he-IL" b="1" dirty="0" smtClean="0">
                <a:latin typeface="Tahoma" pitchFamily="34" charset="0"/>
                <a:ea typeface="Tahoma" pitchFamily="34" charset="0"/>
                <a:cs typeface="Tahoma" pitchFamily="34" charset="0"/>
              </a:rPr>
              <a:t>10.20 פריצה </a:t>
            </a:r>
            <a:r>
              <a:rPr lang="he-IL" b="1" dirty="0">
                <a:latin typeface="Tahoma" pitchFamily="34" charset="0"/>
                <a:ea typeface="Tahoma" pitchFamily="34" charset="0"/>
                <a:cs typeface="Tahoma" pitchFamily="34" charset="0"/>
              </a:rPr>
              <a:t>בגזרה המערבית,  המצרים </a:t>
            </a:r>
            <a:r>
              <a:rPr lang="he-IL" b="1" dirty="0" smtClean="0">
                <a:latin typeface="Tahoma" pitchFamily="34" charset="0"/>
                <a:ea typeface="Tahoma" pitchFamily="34" charset="0"/>
                <a:cs typeface="Tahoma" pitchFamily="34" charset="0"/>
              </a:rPr>
              <a:t>חודרים למחנה</a:t>
            </a:r>
          </a:p>
          <a:p>
            <a:r>
              <a:rPr lang="he-IL" b="1" dirty="0" smtClean="0">
                <a:latin typeface="Tahoma" pitchFamily="34" charset="0"/>
                <a:ea typeface="Tahoma" pitchFamily="34" charset="0"/>
                <a:cs typeface="Tahoma" pitchFamily="34" charset="0"/>
              </a:rPr>
              <a:t>החברים - הלוחמים </a:t>
            </a:r>
            <a:r>
              <a:rPr lang="he-IL" b="1" dirty="0">
                <a:latin typeface="Tahoma" pitchFamily="34" charset="0"/>
                <a:ea typeface="Tahoma" pitchFamily="34" charset="0"/>
                <a:cs typeface="Tahoma" pitchFamily="34" charset="0"/>
              </a:rPr>
              <a:t>בולמים את האויב בקרב רימונים במרכז המחנה</a:t>
            </a:r>
          </a:p>
        </p:txBody>
      </p:sp>
      <p:pic>
        <p:nvPicPr>
          <p:cNvPr id="24588" name="Picture 12" descr="D:\צילומי הקיבוצים\בארות יצחק\מלחמת העצמאות\זורק רימון.jpg"/>
          <p:cNvPicPr>
            <a:picLocks noChangeAspect="1" noChangeArrowheads="1"/>
          </p:cNvPicPr>
          <p:nvPr/>
        </p:nvPicPr>
        <p:blipFill>
          <a:blip r:embed="rId5" cstate="print"/>
          <a:srcRect/>
          <a:stretch>
            <a:fillRect/>
          </a:stretch>
        </p:blipFill>
        <p:spPr bwMode="auto">
          <a:xfrm>
            <a:off x="3275856" y="3645024"/>
            <a:ext cx="303213" cy="438150"/>
          </a:xfrm>
          <a:prstGeom prst="rect">
            <a:avLst/>
          </a:prstGeom>
          <a:noFill/>
          <a:ln w="9525">
            <a:noFill/>
            <a:miter lim="800000"/>
            <a:headEnd/>
            <a:tailEnd/>
          </a:ln>
        </p:spPr>
      </p:pic>
      <p:sp>
        <p:nvSpPr>
          <p:cNvPr id="13" name="AutoShape 215"/>
          <p:cNvSpPr>
            <a:spLocks noChangeArrowheads="1"/>
          </p:cNvSpPr>
          <p:nvPr/>
        </p:nvSpPr>
        <p:spPr bwMode="auto">
          <a:xfrm>
            <a:off x="2051050" y="3500438"/>
            <a:ext cx="255588" cy="255587"/>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5" name="הסבר קווי 1 14"/>
          <p:cNvSpPr/>
          <p:nvPr/>
        </p:nvSpPr>
        <p:spPr>
          <a:xfrm>
            <a:off x="4499992" y="2708920"/>
            <a:ext cx="914400" cy="288032"/>
          </a:xfrm>
          <a:prstGeom prst="borderCallout1">
            <a:avLst>
              <a:gd name="adj1" fmla="val 18750"/>
              <a:gd name="adj2" fmla="val -8333"/>
              <a:gd name="adj3" fmla="val 317864"/>
              <a:gd name="adj4" fmla="val -38333"/>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7" name="מלבן 16"/>
          <p:cNvSpPr/>
          <p:nvPr/>
        </p:nvSpPr>
        <p:spPr>
          <a:xfrm>
            <a:off x="4961973" y="5517232"/>
            <a:ext cx="184731" cy="246221"/>
          </a:xfrm>
          <a:prstGeom prst="rect">
            <a:avLst/>
          </a:prstGeom>
        </p:spPr>
        <p:txBody>
          <a:bodyPr wrap="none">
            <a:spAutoFit/>
          </a:bodyPr>
          <a:lstStyle/>
          <a:p>
            <a:endParaRPr lang="he-IL" sz="1000" dirty="0"/>
          </a:p>
        </p:txBody>
      </p:sp>
      <p:sp>
        <p:nvSpPr>
          <p:cNvPr id="18" name="מלבן 17"/>
          <p:cNvSpPr/>
          <p:nvPr/>
        </p:nvSpPr>
        <p:spPr>
          <a:xfrm>
            <a:off x="4601933" y="4869160"/>
            <a:ext cx="184731" cy="369332"/>
          </a:xfrm>
          <a:prstGeom prst="rect">
            <a:avLst/>
          </a:prstGeom>
        </p:spPr>
        <p:txBody>
          <a:bodyPr wrap="none">
            <a:spAutoFit/>
          </a:bodyPr>
          <a:lstStyle/>
          <a:p>
            <a:endParaRPr lang="he-IL" dirty="0"/>
          </a:p>
        </p:txBody>
      </p:sp>
      <p:sp>
        <p:nvSpPr>
          <p:cNvPr id="21" name="מלבן 20"/>
          <p:cNvSpPr/>
          <p:nvPr/>
        </p:nvSpPr>
        <p:spPr>
          <a:xfrm>
            <a:off x="4499992" y="2708920"/>
            <a:ext cx="923650" cy="246221"/>
          </a:xfrm>
          <a:prstGeom prst="rect">
            <a:avLst/>
          </a:prstGeom>
        </p:spPr>
        <p:txBody>
          <a:bodyPr wrap="none">
            <a:spAutoFit/>
          </a:bodyPr>
          <a:lstStyle/>
          <a:p>
            <a:r>
              <a:rPr lang="he-IL" sz="1000" dirty="0" smtClean="0">
                <a:latin typeface="Tahoma" pitchFamily="34" charset="0"/>
                <a:ea typeface="Tahoma" pitchFamily="34" charset="0"/>
                <a:cs typeface="Tahoma" pitchFamily="34" charset="0"/>
              </a:rPr>
              <a:t>מקלט המטה</a:t>
            </a:r>
            <a:endParaRPr lang="he-IL"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2000"/>
                                        <p:tgtEl>
                                          <p:spTgt spid="1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2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7"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3000" fill="hold"/>
                                        <p:tgtEl>
                                          <p:spTgt spid="7"/>
                                        </p:tgtEl>
                                        <p:attrNameLst>
                                          <p:attrName>ppt_x</p:attrName>
                                        </p:attrNameLst>
                                      </p:cBhvr>
                                      <p:tavLst>
                                        <p:tav tm="0">
                                          <p:val>
                                            <p:strVal val="0-#ppt_w/2"/>
                                          </p:val>
                                        </p:tav>
                                        <p:tav tm="100000">
                                          <p:val>
                                            <p:strVal val="#ppt_x"/>
                                          </p:val>
                                        </p:tav>
                                      </p:tavLst>
                                    </p:anim>
                                    <p:anim calcmode="lin" valueType="num">
                                      <p:cBhvr additive="base">
                                        <p:cTn id="17" dur="3000" fill="hold"/>
                                        <p:tgtEl>
                                          <p:spTgt spid="7"/>
                                        </p:tgtEl>
                                        <p:attrNameLst>
                                          <p:attrName>ppt_y</p:attrName>
                                        </p:attrNameLst>
                                      </p:cBhvr>
                                      <p:tavLst>
                                        <p:tav tm="0">
                                          <p:val>
                                            <p:strVal val="#ppt_y"/>
                                          </p:val>
                                        </p:tav>
                                        <p:tav tm="100000">
                                          <p:val>
                                            <p:strVal val="#ppt_y"/>
                                          </p:val>
                                        </p:tav>
                                      </p:tavLst>
                                    </p:anim>
                                  </p:childTnLst>
                                </p:cTn>
                              </p:par>
                              <p:par>
                                <p:cTn id="18" presetID="7" presetClass="entr" presetSubtype="8" fill="hold" nodeType="withEffect">
                                  <p:stCondLst>
                                    <p:cond delay="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3000" fill="hold"/>
                                        <p:tgtEl>
                                          <p:spTgt spid="20485"/>
                                        </p:tgtEl>
                                        <p:attrNameLst>
                                          <p:attrName>ppt_x</p:attrName>
                                        </p:attrNameLst>
                                      </p:cBhvr>
                                      <p:tavLst>
                                        <p:tav tm="0">
                                          <p:val>
                                            <p:strVal val="0-#ppt_w/2"/>
                                          </p:val>
                                        </p:tav>
                                        <p:tav tm="100000">
                                          <p:val>
                                            <p:strVal val="#ppt_x"/>
                                          </p:val>
                                        </p:tav>
                                      </p:tavLst>
                                    </p:anim>
                                    <p:anim calcmode="lin" valueType="num">
                                      <p:cBhvr additive="base">
                                        <p:cTn id="21" dur="3000" fill="hold"/>
                                        <p:tgtEl>
                                          <p:spTgt spid="20485"/>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7"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3000" fill="hold"/>
                                        <p:tgtEl>
                                          <p:spTgt spid="5"/>
                                        </p:tgtEl>
                                        <p:attrNameLst>
                                          <p:attrName>ppt_x</p:attrName>
                                        </p:attrNameLst>
                                      </p:cBhvr>
                                      <p:tavLst>
                                        <p:tav tm="0">
                                          <p:val>
                                            <p:strVal val="0-#ppt_w/2"/>
                                          </p:val>
                                        </p:tav>
                                        <p:tav tm="100000">
                                          <p:val>
                                            <p:strVal val="#ppt_x"/>
                                          </p:val>
                                        </p:tav>
                                      </p:tavLst>
                                    </p:anim>
                                    <p:anim calcmode="lin" valueType="num">
                                      <p:cBhvr additive="base">
                                        <p:cTn id="26" dur="30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6000"/>
                            </p:stCondLst>
                            <p:childTnLst>
                              <p:par>
                                <p:cTn id="28" presetID="22" presetClass="entr" presetSubtype="4" fill="hold" nodeType="afterEffect">
                                  <p:stCondLst>
                                    <p:cond delay="0"/>
                                  </p:stCondLst>
                                  <p:childTnLst>
                                    <p:set>
                                      <p:cBhvr>
                                        <p:cTn id="29" dur="1" fill="hold">
                                          <p:stCondLst>
                                            <p:cond delay="0"/>
                                          </p:stCondLst>
                                        </p:cTn>
                                        <p:tgtEl>
                                          <p:spTgt spid="24588"/>
                                        </p:tgtEl>
                                        <p:attrNameLst>
                                          <p:attrName>style.visibility</p:attrName>
                                        </p:attrNameLst>
                                      </p:cBhvr>
                                      <p:to>
                                        <p:strVal val="visible"/>
                                      </p:to>
                                    </p:set>
                                    <p:animEffect transition="in" filter="wipe(down)">
                                      <p:cBhvr>
                                        <p:cTn id="30" dur="2000"/>
                                        <p:tgtEl>
                                          <p:spTgt spid="24588"/>
                                        </p:tgtEl>
                                      </p:cBhvr>
                                    </p:animEffect>
                                  </p:childTnLst>
                                </p:cTn>
                              </p:par>
                            </p:childTnLst>
                          </p:cTn>
                        </p:par>
                        <p:par>
                          <p:cTn id="31" fill="hold">
                            <p:stCondLst>
                              <p:cond delay="80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9000"/>
                            </p:stCondLst>
                            <p:childTnLst>
                              <p:par>
                                <p:cTn id="37" presetID="23" presetClass="exit" presetSubtype="32" fill="hold" grpId="1" nodeType="afterEffect">
                                  <p:stCondLst>
                                    <p:cond delay="0"/>
                                  </p:stCondLst>
                                  <p:childTnLst>
                                    <p:anim calcmode="lin" valueType="num">
                                      <p:cBhvr>
                                        <p:cTn id="38" dur="1000"/>
                                        <p:tgtEl>
                                          <p:spTgt spid="13"/>
                                        </p:tgtEl>
                                        <p:attrNameLst>
                                          <p:attrName>ppt_w</p:attrName>
                                        </p:attrNameLst>
                                      </p:cBhvr>
                                      <p:tavLst>
                                        <p:tav tm="0">
                                          <p:val>
                                            <p:strVal val="ppt_w"/>
                                          </p:val>
                                        </p:tav>
                                        <p:tav tm="100000">
                                          <p:val>
                                            <p:fltVal val="0"/>
                                          </p:val>
                                        </p:tav>
                                      </p:tavLst>
                                    </p:anim>
                                    <p:anim calcmode="lin" valueType="num">
                                      <p:cBhvr>
                                        <p:cTn id="39" dur="1000"/>
                                        <p:tgtEl>
                                          <p:spTgt spid="13"/>
                                        </p:tgtEl>
                                        <p:attrNameLst>
                                          <p:attrName>ppt_h</p:attrName>
                                        </p:attrNameLst>
                                      </p:cBhvr>
                                      <p:tavLst>
                                        <p:tav tm="0">
                                          <p:val>
                                            <p:strVal val="ppt_h"/>
                                          </p:val>
                                        </p:tav>
                                        <p:tav tm="100000">
                                          <p:val>
                                            <p:fltVal val="0"/>
                                          </p:val>
                                        </p:tav>
                                      </p:tavLst>
                                    </p:anim>
                                    <p:set>
                                      <p:cBhvr>
                                        <p:cTn id="40"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3" grpId="1"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D:\צילומי הקיבוצים\בארות יצחק\חורבות הנקודה\29-1087.JPG"/>
          <p:cNvPicPr>
            <a:picLocks noChangeAspect="1" noChangeArrowheads="1"/>
          </p:cNvPicPr>
          <p:nvPr/>
        </p:nvPicPr>
        <p:blipFill>
          <a:blip r:embed="rId2" cstate="print"/>
          <a:srcRect/>
          <a:stretch>
            <a:fillRect/>
          </a:stretch>
        </p:blipFill>
        <p:spPr bwMode="auto">
          <a:xfrm>
            <a:off x="-1167464" y="0"/>
            <a:ext cx="10636007" cy="6857999"/>
          </a:xfrm>
          <a:prstGeom prst="rect">
            <a:avLst/>
          </a:prstGeom>
          <a:noFill/>
          <a:ln w="9525">
            <a:noFill/>
            <a:miter lim="800000"/>
            <a:headEnd/>
            <a:tailEnd/>
          </a:ln>
        </p:spPr>
      </p:pic>
      <p:sp>
        <p:nvSpPr>
          <p:cNvPr id="5" name="מלבן 4"/>
          <p:cNvSpPr>
            <a:spLocks noChangeArrowheads="1"/>
          </p:cNvSpPr>
          <p:nvPr/>
        </p:nvSpPr>
        <p:spPr bwMode="auto">
          <a:xfrm>
            <a:off x="1115616" y="1052513"/>
            <a:ext cx="5904136" cy="646331"/>
          </a:xfrm>
          <a:prstGeom prst="rect">
            <a:avLst/>
          </a:prstGeom>
          <a:noFill/>
          <a:ln w="9525">
            <a:noFill/>
            <a:miter lim="800000"/>
            <a:headEnd/>
            <a:tailEnd/>
          </a:ln>
        </p:spPr>
        <p:txBody>
          <a:bodyPr wrap="square">
            <a:spAutoFit/>
          </a:bodyPr>
          <a:lstStyle/>
          <a:p>
            <a:r>
              <a:rPr lang="he-IL" b="1" dirty="0">
                <a:solidFill>
                  <a:srgbClr val="002060"/>
                </a:solidFill>
                <a:latin typeface="Tahoma" pitchFamily="34" charset="0"/>
                <a:cs typeface="Tahoma" pitchFamily="34" charset="0"/>
              </a:rPr>
              <a:t>14.00 </a:t>
            </a:r>
            <a:r>
              <a:rPr lang="he-IL" b="1" dirty="0" smtClean="0">
                <a:solidFill>
                  <a:srgbClr val="002060"/>
                </a:solidFill>
                <a:latin typeface="Tahoma" pitchFamily="34" charset="0"/>
                <a:cs typeface="Tahoma" pitchFamily="34" charset="0"/>
              </a:rPr>
              <a:t>החברים יוצאים להתקפת נגד, הודפים את המצרים שבחצר המשק  </a:t>
            </a:r>
            <a:r>
              <a:rPr lang="he-IL" b="1" dirty="0">
                <a:solidFill>
                  <a:srgbClr val="002060"/>
                </a:solidFill>
                <a:latin typeface="Tahoma" pitchFamily="34" charset="0"/>
                <a:cs typeface="Tahoma" pitchFamily="34" charset="0"/>
              </a:rPr>
              <a:t>וחוזרים לעמדות הקדמיות</a:t>
            </a:r>
            <a:endParaRPr lang="he-IL" dirty="0">
              <a:solidFill>
                <a:srgbClr val="002060"/>
              </a:solidFill>
            </a:endParaRPr>
          </a:p>
        </p:txBody>
      </p:sp>
      <p:pic>
        <p:nvPicPr>
          <p:cNvPr id="6" name="Picture 2" descr="D:\צילומי הקיבוצים\בארות יצחק\מלחמת העצמאות\מסתערים.jpg"/>
          <p:cNvPicPr>
            <a:picLocks noGrp="1" noChangeAspect="1" noChangeArrowheads="1"/>
          </p:cNvPicPr>
          <p:nvPr>
            <p:ph idx="1"/>
          </p:nvPr>
        </p:nvPicPr>
        <p:blipFill>
          <a:blip r:embed="rId3" cstate="print"/>
          <a:srcRect/>
          <a:stretch>
            <a:fillRect/>
          </a:stretch>
        </p:blipFill>
        <p:spPr>
          <a:xfrm>
            <a:off x="6156325" y="2492375"/>
            <a:ext cx="2160588" cy="2540000"/>
          </a:xfrm>
          <a:noFill/>
        </p:spPr>
      </p:pic>
      <p:pic>
        <p:nvPicPr>
          <p:cNvPr id="55299" name="Picture 3" descr="D:\צילומי הקיבוצים\בארות יצחק\מלחמת העצמאות\מקלע בעמדה ציור.jpg"/>
          <p:cNvPicPr>
            <a:picLocks noChangeAspect="1" noChangeArrowheads="1"/>
          </p:cNvPicPr>
          <p:nvPr/>
        </p:nvPicPr>
        <p:blipFill>
          <a:blip r:embed="rId4" cstate="print"/>
          <a:srcRect/>
          <a:stretch>
            <a:fillRect/>
          </a:stretch>
        </p:blipFill>
        <p:spPr bwMode="auto">
          <a:xfrm>
            <a:off x="2555875" y="3933825"/>
            <a:ext cx="1590675" cy="9636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wipe(up)">
                                      <p:cBhvr>
                                        <p:cTn id="7" dur="2000"/>
                                        <p:tgtEl>
                                          <p:spTgt spid="55298"/>
                                        </p:tgtEl>
                                      </p:cBhvr>
                                    </p:animEffect>
                                  </p:childTnLst>
                                </p:cTn>
                              </p:par>
                            </p:childTnLst>
                          </p:cTn>
                        </p:par>
                        <p:par>
                          <p:cTn id="8" fill="hold">
                            <p:stCondLst>
                              <p:cond delay="20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2000"/>
                                        <p:tgtEl>
                                          <p:spTgt spid="5"/>
                                        </p:tgtEl>
                                      </p:cBhvr>
                                    </p:animEffect>
                                  </p:childTnLst>
                                </p:cTn>
                              </p:par>
                            </p:childTnLst>
                          </p:cTn>
                        </p:par>
                        <p:par>
                          <p:cTn id="12" fill="hold">
                            <p:stCondLst>
                              <p:cond delay="4000"/>
                            </p:stCondLst>
                            <p:childTnLst>
                              <p:par>
                                <p:cTn id="13" presetID="53"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2000" fill="hold"/>
                                        <p:tgtEl>
                                          <p:spTgt spid="6"/>
                                        </p:tgtEl>
                                        <p:attrNameLst>
                                          <p:attrName>ppt_w</p:attrName>
                                        </p:attrNameLst>
                                      </p:cBhvr>
                                      <p:tavLst>
                                        <p:tav tm="0">
                                          <p:val>
                                            <p:fltVal val="0"/>
                                          </p:val>
                                        </p:tav>
                                        <p:tav tm="100000">
                                          <p:val>
                                            <p:strVal val="#ppt_w"/>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Effect transition="in" filter="fade">
                                      <p:cBhvr>
                                        <p:cTn id="17" dur="2000"/>
                                        <p:tgtEl>
                                          <p:spTgt spid="6"/>
                                        </p:tgtEl>
                                      </p:cBhvr>
                                    </p:animEffect>
                                  </p:childTnLst>
                                </p:cTn>
                              </p:par>
                            </p:childTnLst>
                          </p:cTn>
                        </p:par>
                        <p:par>
                          <p:cTn id="18" fill="hold">
                            <p:stCondLst>
                              <p:cond delay="6000"/>
                            </p:stCondLst>
                            <p:childTnLst>
                              <p:par>
                                <p:cTn id="19" presetID="53" presetClass="entr" presetSubtype="0" fill="hold" nodeType="afterEffect">
                                  <p:stCondLst>
                                    <p:cond delay="0"/>
                                  </p:stCondLst>
                                  <p:childTnLst>
                                    <p:set>
                                      <p:cBhvr>
                                        <p:cTn id="20" dur="1" fill="hold">
                                          <p:stCondLst>
                                            <p:cond delay="0"/>
                                          </p:stCondLst>
                                        </p:cTn>
                                        <p:tgtEl>
                                          <p:spTgt spid="55299"/>
                                        </p:tgtEl>
                                        <p:attrNameLst>
                                          <p:attrName>style.visibility</p:attrName>
                                        </p:attrNameLst>
                                      </p:cBhvr>
                                      <p:to>
                                        <p:strVal val="visible"/>
                                      </p:to>
                                    </p:set>
                                    <p:anim calcmode="lin" valueType="num">
                                      <p:cBhvr>
                                        <p:cTn id="21" dur="2000" fill="hold"/>
                                        <p:tgtEl>
                                          <p:spTgt spid="55299"/>
                                        </p:tgtEl>
                                        <p:attrNameLst>
                                          <p:attrName>ppt_w</p:attrName>
                                        </p:attrNameLst>
                                      </p:cBhvr>
                                      <p:tavLst>
                                        <p:tav tm="0">
                                          <p:val>
                                            <p:fltVal val="0"/>
                                          </p:val>
                                        </p:tav>
                                        <p:tav tm="100000">
                                          <p:val>
                                            <p:strVal val="#ppt_w"/>
                                          </p:val>
                                        </p:tav>
                                      </p:tavLst>
                                    </p:anim>
                                    <p:anim calcmode="lin" valueType="num">
                                      <p:cBhvr>
                                        <p:cTn id="22" dur="2000" fill="hold"/>
                                        <p:tgtEl>
                                          <p:spTgt spid="55299"/>
                                        </p:tgtEl>
                                        <p:attrNameLst>
                                          <p:attrName>ppt_h</p:attrName>
                                        </p:attrNameLst>
                                      </p:cBhvr>
                                      <p:tavLst>
                                        <p:tav tm="0">
                                          <p:val>
                                            <p:fltVal val="0"/>
                                          </p:val>
                                        </p:tav>
                                        <p:tav tm="100000">
                                          <p:val>
                                            <p:strVal val="#ppt_h"/>
                                          </p:val>
                                        </p:tav>
                                      </p:tavLst>
                                    </p:anim>
                                    <p:animEffect transition="in" filter="fade">
                                      <p:cBhvr>
                                        <p:cTn id="23" dur="20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he-IL">
              <a:latin typeface="Calibri" pitchFamily="34" charset="0"/>
            </a:endParaRPr>
          </a:p>
        </p:txBody>
      </p:sp>
      <p:pic>
        <p:nvPicPr>
          <p:cNvPr id="48131" name="Picture 1" descr="גבעת  עלי מונטר 48"/>
          <p:cNvPicPr>
            <a:picLocks noChangeAspect="1" noChangeArrowheads="1"/>
          </p:cNvPicPr>
          <p:nvPr/>
        </p:nvPicPr>
        <p:blipFill>
          <a:blip r:embed="rId2" cstate="print"/>
          <a:srcRect/>
          <a:stretch>
            <a:fillRect/>
          </a:stretch>
        </p:blipFill>
        <p:spPr bwMode="auto">
          <a:xfrm>
            <a:off x="-468560" y="0"/>
            <a:ext cx="10067889" cy="6885384"/>
          </a:xfrm>
          <a:prstGeom prst="rect">
            <a:avLst/>
          </a:prstGeom>
          <a:noFill/>
          <a:ln w="9525">
            <a:noFill/>
            <a:miter lim="800000"/>
            <a:headEnd/>
            <a:tailEnd/>
          </a:ln>
        </p:spPr>
      </p:pic>
      <p:sp>
        <p:nvSpPr>
          <p:cNvPr id="26628" name="Rectangle 3"/>
          <p:cNvSpPr>
            <a:spLocks noChangeArrowheads="1"/>
          </p:cNvSpPr>
          <p:nvPr/>
        </p:nvSpPr>
        <p:spPr bwMode="auto">
          <a:xfrm>
            <a:off x="251520" y="548680"/>
            <a:ext cx="9217149" cy="369332"/>
          </a:xfrm>
          <a:prstGeom prst="rect">
            <a:avLst/>
          </a:prstGeom>
          <a:noFill/>
          <a:ln w="9525">
            <a:noFill/>
            <a:miter lim="800000"/>
            <a:headEnd/>
            <a:tailEnd/>
          </a:ln>
        </p:spPr>
        <p:txBody>
          <a:bodyPr wrap="square" anchor="ctr">
            <a:spAutoFit/>
          </a:bodyPr>
          <a:lstStyle/>
          <a:p>
            <a:r>
              <a:rPr lang="he-IL" b="1" dirty="0">
                <a:latin typeface="Tahoma" pitchFamily="34" charset="0"/>
                <a:ea typeface="Tahoma" pitchFamily="34" charset="0"/>
                <a:cs typeface="Tahoma" pitchFamily="34" charset="0"/>
              </a:rPr>
              <a:t> 17.00</a:t>
            </a:r>
            <a:r>
              <a:rPr lang="he-IL" b="1" dirty="0">
                <a:ea typeface="Times New Roman" pitchFamily="18" charset="0"/>
                <a:cs typeface="Narkisim" pitchFamily="34" charset="-79"/>
              </a:rPr>
              <a:t> </a:t>
            </a:r>
            <a:r>
              <a:rPr lang="he-IL" b="1" dirty="0" smtClean="0">
                <a:latin typeface="Tahoma" pitchFamily="34" charset="0"/>
                <a:ea typeface="Times New Roman" pitchFamily="18" charset="0"/>
                <a:cs typeface="Tahoma" pitchFamily="34" charset="0"/>
              </a:rPr>
              <a:t>ההסתערות</a:t>
            </a:r>
            <a:r>
              <a:rPr lang="he-IL" b="1" dirty="0" smtClean="0">
                <a:ea typeface="Times New Roman" pitchFamily="18" charset="0"/>
                <a:cs typeface="Narkisim" pitchFamily="34" charset="-79"/>
              </a:rPr>
              <a:t> </a:t>
            </a:r>
            <a:r>
              <a:rPr lang="he-IL" b="1" dirty="0">
                <a:latin typeface="Tahoma" pitchFamily="34" charset="0"/>
                <a:ea typeface="Times New Roman" pitchFamily="18" charset="0"/>
                <a:cs typeface="Tahoma" pitchFamily="34" charset="0"/>
              </a:rPr>
              <a:t>המצרית האחרונה נהדפת על ידי לוחמי העמדות ותותחי </a:t>
            </a:r>
            <a:r>
              <a:rPr lang="he-IL" b="1" dirty="0" smtClean="0">
                <a:latin typeface="Tahoma" pitchFamily="34" charset="0"/>
                <a:ea typeface="Times New Roman" pitchFamily="18" charset="0"/>
                <a:cs typeface="Tahoma" pitchFamily="34" charset="0"/>
              </a:rPr>
              <a:t>צה"ל</a:t>
            </a:r>
            <a:endParaRPr lang="en-US" b="1" dirty="0">
              <a:ea typeface="Times New Roman" pitchFamily="18" charset="0"/>
              <a:cs typeface="Narkisim" pitchFamily="34" charset="-79"/>
            </a:endParaRPr>
          </a:p>
        </p:txBody>
      </p:sp>
      <p:pic>
        <p:nvPicPr>
          <p:cNvPr id="7" name="Picture 2"/>
          <p:cNvPicPr>
            <a:picLocks noChangeAspect="1" noChangeArrowheads="1"/>
          </p:cNvPicPr>
          <p:nvPr/>
        </p:nvPicPr>
        <p:blipFill>
          <a:blip r:embed="rId3" cstate="print">
            <a:clrChange>
              <a:clrFrom>
                <a:srgbClr val="FFFFFF"/>
              </a:clrFrom>
              <a:clrTo>
                <a:srgbClr val="FFFFFF">
                  <a:alpha val="0"/>
                </a:srgbClr>
              </a:clrTo>
            </a:clrChange>
            <a:grayscl/>
            <a:biLevel thresh="50000"/>
          </a:blip>
          <a:srcRect l="52704" t="40189" r="127"/>
          <a:stretch>
            <a:fillRect/>
          </a:stretch>
        </p:blipFill>
        <p:spPr bwMode="auto">
          <a:xfrm>
            <a:off x="7092280" y="2708920"/>
            <a:ext cx="857250" cy="361950"/>
          </a:xfrm>
          <a:prstGeom prst="rect">
            <a:avLst/>
          </a:prstGeom>
          <a:noFill/>
          <a:ln w="9525">
            <a:noFill/>
            <a:miter lim="800000"/>
            <a:headEnd/>
            <a:tailEnd/>
          </a:ln>
        </p:spPr>
      </p:pic>
      <p:pic>
        <p:nvPicPr>
          <p:cNvPr id="9" name="Picture 2"/>
          <p:cNvPicPr>
            <a:picLocks noChangeAspect="1" noChangeArrowheads="1"/>
          </p:cNvPicPr>
          <p:nvPr/>
        </p:nvPicPr>
        <p:blipFill>
          <a:blip r:embed="rId3" cstate="print">
            <a:clrChange>
              <a:clrFrom>
                <a:srgbClr val="FFFFFF"/>
              </a:clrFrom>
              <a:clrTo>
                <a:srgbClr val="FFFFFF">
                  <a:alpha val="0"/>
                </a:srgbClr>
              </a:clrTo>
            </a:clrChange>
            <a:grayscl/>
            <a:biLevel thresh="50000"/>
          </a:blip>
          <a:srcRect l="52704" t="40189" r="127"/>
          <a:stretch>
            <a:fillRect/>
          </a:stretch>
        </p:blipFill>
        <p:spPr bwMode="auto">
          <a:xfrm>
            <a:off x="5364088" y="2852936"/>
            <a:ext cx="857250" cy="361950"/>
          </a:xfrm>
          <a:prstGeom prst="rect">
            <a:avLst/>
          </a:prstGeom>
          <a:noFill/>
          <a:ln w="9525">
            <a:noFill/>
            <a:miter lim="800000"/>
            <a:headEnd/>
            <a:tailEnd/>
          </a:ln>
        </p:spPr>
      </p:pic>
      <p:pic>
        <p:nvPicPr>
          <p:cNvPr id="10" name="Picture 2"/>
          <p:cNvPicPr>
            <a:picLocks noChangeAspect="1" noChangeArrowheads="1"/>
          </p:cNvPicPr>
          <p:nvPr/>
        </p:nvPicPr>
        <p:blipFill>
          <a:blip r:embed="rId3" cstate="print">
            <a:clrChange>
              <a:clrFrom>
                <a:srgbClr val="FFFFFF"/>
              </a:clrFrom>
              <a:clrTo>
                <a:srgbClr val="FFFFFF">
                  <a:alpha val="0"/>
                </a:srgbClr>
              </a:clrTo>
            </a:clrChange>
            <a:grayscl/>
            <a:biLevel thresh="50000"/>
          </a:blip>
          <a:srcRect l="52704" t="40189" r="127"/>
          <a:stretch>
            <a:fillRect/>
          </a:stretch>
        </p:blipFill>
        <p:spPr bwMode="auto">
          <a:xfrm>
            <a:off x="3635896" y="2924944"/>
            <a:ext cx="857250" cy="361950"/>
          </a:xfrm>
          <a:prstGeom prst="rect">
            <a:avLst/>
          </a:prstGeom>
          <a:noFill/>
          <a:ln w="9525">
            <a:noFill/>
            <a:miter lim="800000"/>
            <a:headEnd/>
            <a:tailEnd/>
          </a:ln>
        </p:spPr>
      </p:pic>
      <p:pic>
        <p:nvPicPr>
          <p:cNvPr id="11" name="Picture 2"/>
          <p:cNvPicPr>
            <a:picLocks noChangeAspect="1" noChangeArrowheads="1"/>
          </p:cNvPicPr>
          <p:nvPr/>
        </p:nvPicPr>
        <p:blipFill>
          <a:blip r:embed="rId3" cstate="print">
            <a:clrChange>
              <a:clrFrom>
                <a:srgbClr val="FFFFFF"/>
              </a:clrFrom>
              <a:clrTo>
                <a:srgbClr val="FFFFFF">
                  <a:alpha val="0"/>
                </a:srgbClr>
              </a:clrTo>
            </a:clrChange>
            <a:grayscl/>
            <a:biLevel thresh="50000"/>
          </a:blip>
          <a:srcRect l="52704" t="40189" r="127"/>
          <a:stretch>
            <a:fillRect/>
          </a:stretch>
        </p:blipFill>
        <p:spPr bwMode="auto">
          <a:xfrm>
            <a:off x="1763688" y="2924944"/>
            <a:ext cx="857250" cy="361950"/>
          </a:xfrm>
          <a:prstGeom prst="rect">
            <a:avLst/>
          </a:prstGeom>
          <a:noFill/>
          <a:ln w="9525">
            <a:noFill/>
            <a:miter lim="800000"/>
            <a:headEnd/>
            <a:tailEnd/>
          </a:ln>
        </p:spPr>
      </p:pic>
      <p:pic>
        <p:nvPicPr>
          <p:cNvPr id="12"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372200" y="2708920"/>
            <a:ext cx="731838" cy="571500"/>
          </a:xfrm>
          <a:prstGeom prst="rect">
            <a:avLst/>
          </a:prstGeom>
          <a:noFill/>
          <a:ln w="9525">
            <a:noFill/>
            <a:miter lim="800000"/>
            <a:headEnd/>
            <a:tailEnd/>
          </a:ln>
        </p:spPr>
      </p:pic>
      <p:pic>
        <p:nvPicPr>
          <p:cNvPr id="13"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71800" y="2780928"/>
            <a:ext cx="731838" cy="571500"/>
          </a:xfrm>
          <a:prstGeom prst="rect">
            <a:avLst/>
          </a:prstGeom>
          <a:noFill/>
          <a:ln w="9525">
            <a:noFill/>
            <a:miter lim="800000"/>
            <a:headEnd/>
            <a:tailEnd/>
          </a:ln>
        </p:spPr>
      </p:pic>
      <p:pic>
        <p:nvPicPr>
          <p:cNvPr id="14"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499992" y="2780928"/>
            <a:ext cx="731837" cy="571500"/>
          </a:xfrm>
          <a:prstGeom prst="rect">
            <a:avLst/>
          </a:prstGeom>
          <a:noFill/>
          <a:ln w="9525">
            <a:noFill/>
            <a:miter lim="800000"/>
            <a:headEnd/>
            <a:tailEnd/>
          </a:ln>
        </p:spPr>
      </p:pic>
      <p:pic>
        <p:nvPicPr>
          <p:cNvPr id="23564" name="Picture 12"/>
          <p:cNvPicPr>
            <a:picLocks noChangeAspect="1" noChangeArrowheads="1"/>
          </p:cNvPicPr>
          <p:nvPr/>
        </p:nvPicPr>
        <p:blipFill>
          <a:blip r:embed="rId5" cstate="print"/>
          <a:srcRect/>
          <a:stretch>
            <a:fillRect/>
          </a:stretch>
        </p:blipFill>
        <p:spPr bwMode="auto">
          <a:xfrm>
            <a:off x="2343088" y="3429001"/>
            <a:ext cx="3525056" cy="3429000"/>
          </a:xfrm>
          <a:prstGeom prst="rect">
            <a:avLst/>
          </a:prstGeom>
          <a:noFill/>
          <a:ln w="9525">
            <a:noFill/>
            <a:miter lim="800000"/>
            <a:headEnd/>
            <a:tailEnd/>
          </a:ln>
        </p:spPr>
      </p:pic>
      <p:sp>
        <p:nvSpPr>
          <p:cNvPr id="15" name="AutoShape 215"/>
          <p:cNvSpPr>
            <a:spLocks noChangeArrowheads="1"/>
          </p:cNvSpPr>
          <p:nvPr/>
        </p:nvSpPr>
        <p:spPr bwMode="auto">
          <a:xfrm>
            <a:off x="4356100" y="2708275"/>
            <a:ext cx="503238" cy="433388"/>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6" name="AutoShape 215"/>
          <p:cNvSpPr>
            <a:spLocks noChangeArrowheads="1"/>
          </p:cNvSpPr>
          <p:nvPr/>
        </p:nvSpPr>
        <p:spPr bwMode="auto">
          <a:xfrm>
            <a:off x="6227763" y="2636838"/>
            <a:ext cx="576262" cy="576262"/>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7" name="AutoShape 215"/>
          <p:cNvSpPr>
            <a:spLocks noChangeArrowheads="1"/>
          </p:cNvSpPr>
          <p:nvPr/>
        </p:nvSpPr>
        <p:spPr bwMode="auto">
          <a:xfrm>
            <a:off x="2771775" y="2492375"/>
            <a:ext cx="504825" cy="576263"/>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up)">
                                      <p:cBhvr>
                                        <p:cTn id="7" dur="2000"/>
                                        <p:tgtEl>
                                          <p:spTgt spid="481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wipe(up)">
                                      <p:cBhvr>
                                        <p:cTn id="12" dur="2000"/>
                                        <p:tgtEl>
                                          <p:spTgt spid="266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564"/>
                                        </p:tgtEl>
                                        <p:attrNameLst>
                                          <p:attrName>style.visibility</p:attrName>
                                        </p:attrNameLst>
                                      </p:cBhvr>
                                      <p:to>
                                        <p:strVal val="visible"/>
                                      </p:to>
                                    </p:set>
                                    <p:animEffect transition="in" filter="wipe(down)">
                                      <p:cBhvr>
                                        <p:cTn id="17" dur="2000"/>
                                        <p:tgtEl>
                                          <p:spTgt spid="23564"/>
                                        </p:tgtEl>
                                      </p:cBhvr>
                                    </p:animEffect>
                                  </p:childTnLst>
                                </p:cTn>
                              </p:par>
                            </p:childTnLst>
                          </p:cTn>
                        </p:par>
                        <p:par>
                          <p:cTn id="18" fill="hold">
                            <p:stCondLst>
                              <p:cond delay="2000"/>
                            </p:stCondLst>
                            <p:childTnLst>
                              <p:par>
                                <p:cTn id="19" presetID="53"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3000" fill="hold"/>
                                        <p:tgtEl>
                                          <p:spTgt spid="13"/>
                                        </p:tgtEl>
                                        <p:attrNameLst>
                                          <p:attrName>ppt_w</p:attrName>
                                        </p:attrNameLst>
                                      </p:cBhvr>
                                      <p:tavLst>
                                        <p:tav tm="0">
                                          <p:val>
                                            <p:fltVal val="0"/>
                                          </p:val>
                                        </p:tav>
                                        <p:tav tm="100000">
                                          <p:val>
                                            <p:strVal val="#ppt_w"/>
                                          </p:val>
                                        </p:tav>
                                      </p:tavLst>
                                    </p:anim>
                                    <p:anim calcmode="lin" valueType="num">
                                      <p:cBhvr>
                                        <p:cTn id="22" dur="3000" fill="hold"/>
                                        <p:tgtEl>
                                          <p:spTgt spid="13"/>
                                        </p:tgtEl>
                                        <p:attrNameLst>
                                          <p:attrName>ppt_h</p:attrName>
                                        </p:attrNameLst>
                                      </p:cBhvr>
                                      <p:tavLst>
                                        <p:tav tm="0">
                                          <p:val>
                                            <p:fltVal val="0"/>
                                          </p:val>
                                        </p:tav>
                                        <p:tav tm="100000">
                                          <p:val>
                                            <p:strVal val="#ppt_h"/>
                                          </p:val>
                                        </p:tav>
                                      </p:tavLst>
                                    </p:anim>
                                    <p:animEffect transition="in" filter="fade">
                                      <p:cBhvr>
                                        <p:cTn id="23" dur="3000"/>
                                        <p:tgtEl>
                                          <p:spTgt spid="13"/>
                                        </p:tgtEl>
                                      </p:cBhvr>
                                    </p:animEffect>
                                  </p:childTnLst>
                                </p:cTn>
                              </p:par>
                            </p:childTnLst>
                          </p:cTn>
                        </p:par>
                        <p:par>
                          <p:cTn id="24" fill="hold">
                            <p:stCondLst>
                              <p:cond delay="5000"/>
                            </p:stCondLst>
                            <p:childTnLst>
                              <p:par>
                                <p:cTn id="25" presetID="53"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3000" fill="hold"/>
                                        <p:tgtEl>
                                          <p:spTgt spid="12"/>
                                        </p:tgtEl>
                                        <p:attrNameLst>
                                          <p:attrName>ppt_w</p:attrName>
                                        </p:attrNameLst>
                                      </p:cBhvr>
                                      <p:tavLst>
                                        <p:tav tm="0">
                                          <p:val>
                                            <p:fltVal val="0"/>
                                          </p:val>
                                        </p:tav>
                                        <p:tav tm="100000">
                                          <p:val>
                                            <p:strVal val="#ppt_w"/>
                                          </p:val>
                                        </p:tav>
                                      </p:tavLst>
                                    </p:anim>
                                    <p:anim calcmode="lin" valueType="num">
                                      <p:cBhvr>
                                        <p:cTn id="28" dur="3000" fill="hold"/>
                                        <p:tgtEl>
                                          <p:spTgt spid="12"/>
                                        </p:tgtEl>
                                        <p:attrNameLst>
                                          <p:attrName>ppt_h</p:attrName>
                                        </p:attrNameLst>
                                      </p:cBhvr>
                                      <p:tavLst>
                                        <p:tav tm="0">
                                          <p:val>
                                            <p:fltVal val="0"/>
                                          </p:val>
                                        </p:tav>
                                        <p:tav tm="100000">
                                          <p:val>
                                            <p:strVal val="#ppt_h"/>
                                          </p:val>
                                        </p:tav>
                                      </p:tavLst>
                                    </p:anim>
                                    <p:animEffect transition="in" filter="fade">
                                      <p:cBhvr>
                                        <p:cTn id="29" dur="3000"/>
                                        <p:tgtEl>
                                          <p:spTgt spid="12"/>
                                        </p:tgtEl>
                                      </p:cBhvr>
                                    </p:animEffect>
                                  </p:childTnLst>
                                </p:cTn>
                              </p:par>
                            </p:childTnLst>
                          </p:cTn>
                        </p:par>
                        <p:par>
                          <p:cTn id="30" fill="hold">
                            <p:stCondLst>
                              <p:cond delay="8000"/>
                            </p:stCondLst>
                            <p:childTnLst>
                              <p:par>
                                <p:cTn id="31" presetID="53"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3000" fill="hold"/>
                                        <p:tgtEl>
                                          <p:spTgt spid="14"/>
                                        </p:tgtEl>
                                        <p:attrNameLst>
                                          <p:attrName>ppt_w</p:attrName>
                                        </p:attrNameLst>
                                      </p:cBhvr>
                                      <p:tavLst>
                                        <p:tav tm="0">
                                          <p:val>
                                            <p:fltVal val="0"/>
                                          </p:val>
                                        </p:tav>
                                        <p:tav tm="100000">
                                          <p:val>
                                            <p:strVal val="#ppt_w"/>
                                          </p:val>
                                        </p:tav>
                                      </p:tavLst>
                                    </p:anim>
                                    <p:anim calcmode="lin" valueType="num">
                                      <p:cBhvr>
                                        <p:cTn id="34" dur="3000" fill="hold"/>
                                        <p:tgtEl>
                                          <p:spTgt spid="14"/>
                                        </p:tgtEl>
                                        <p:attrNameLst>
                                          <p:attrName>ppt_h</p:attrName>
                                        </p:attrNameLst>
                                      </p:cBhvr>
                                      <p:tavLst>
                                        <p:tav tm="0">
                                          <p:val>
                                            <p:fltVal val="0"/>
                                          </p:val>
                                        </p:tav>
                                        <p:tav tm="100000">
                                          <p:val>
                                            <p:strVal val="#ppt_h"/>
                                          </p:val>
                                        </p:tav>
                                      </p:tavLst>
                                    </p:anim>
                                    <p:animEffect transition="in" filter="fade">
                                      <p:cBhvr>
                                        <p:cTn id="35" dur="3000"/>
                                        <p:tgtEl>
                                          <p:spTgt spid="14"/>
                                        </p:tgtEl>
                                      </p:cBhvr>
                                    </p:animEffect>
                                  </p:childTnLst>
                                </p:cTn>
                              </p:par>
                            </p:childTnLst>
                          </p:cTn>
                        </p:par>
                        <p:par>
                          <p:cTn id="36" fill="hold">
                            <p:stCondLst>
                              <p:cond delay="11000"/>
                            </p:stCondLst>
                            <p:childTnLst>
                              <p:par>
                                <p:cTn id="37" presetID="53"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3000" fill="hold"/>
                                        <p:tgtEl>
                                          <p:spTgt spid="10"/>
                                        </p:tgtEl>
                                        <p:attrNameLst>
                                          <p:attrName>ppt_w</p:attrName>
                                        </p:attrNameLst>
                                      </p:cBhvr>
                                      <p:tavLst>
                                        <p:tav tm="0">
                                          <p:val>
                                            <p:fltVal val="0"/>
                                          </p:val>
                                        </p:tav>
                                        <p:tav tm="100000">
                                          <p:val>
                                            <p:strVal val="#ppt_w"/>
                                          </p:val>
                                        </p:tav>
                                      </p:tavLst>
                                    </p:anim>
                                    <p:anim calcmode="lin" valueType="num">
                                      <p:cBhvr>
                                        <p:cTn id="40" dur="3000" fill="hold"/>
                                        <p:tgtEl>
                                          <p:spTgt spid="10"/>
                                        </p:tgtEl>
                                        <p:attrNameLst>
                                          <p:attrName>ppt_h</p:attrName>
                                        </p:attrNameLst>
                                      </p:cBhvr>
                                      <p:tavLst>
                                        <p:tav tm="0">
                                          <p:val>
                                            <p:fltVal val="0"/>
                                          </p:val>
                                        </p:tav>
                                        <p:tav tm="100000">
                                          <p:val>
                                            <p:strVal val="#ppt_h"/>
                                          </p:val>
                                        </p:tav>
                                      </p:tavLst>
                                    </p:anim>
                                    <p:animEffect transition="in" filter="fade">
                                      <p:cBhvr>
                                        <p:cTn id="41" dur="3000"/>
                                        <p:tgtEl>
                                          <p:spTgt spid="10"/>
                                        </p:tgtEl>
                                      </p:cBhvr>
                                    </p:animEffect>
                                  </p:childTnLst>
                                </p:cTn>
                              </p:par>
                            </p:childTnLst>
                          </p:cTn>
                        </p:par>
                        <p:par>
                          <p:cTn id="42" fill="hold">
                            <p:stCondLst>
                              <p:cond delay="14000"/>
                            </p:stCondLst>
                            <p:childTnLst>
                              <p:par>
                                <p:cTn id="43" presetID="53" presetClass="entr" presetSubtype="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3000" fill="hold"/>
                                        <p:tgtEl>
                                          <p:spTgt spid="7"/>
                                        </p:tgtEl>
                                        <p:attrNameLst>
                                          <p:attrName>ppt_w</p:attrName>
                                        </p:attrNameLst>
                                      </p:cBhvr>
                                      <p:tavLst>
                                        <p:tav tm="0">
                                          <p:val>
                                            <p:fltVal val="0"/>
                                          </p:val>
                                        </p:tav>
                                        <p:tav tm="100000">
                                          <p:val>
                                            <p:strVal val="#ppt_w"/>
                                          </p:val>
                                        </p:tav>
                                      </p:tavLst>
                                    </p:anim>
                                    <p:anim calcmode="lin" valueType="num">
                                      <p:cBhvr>
                                        <p:cTn id="46" dur="3000" fill="hold"/>
                                        <p:tgtEl>
                                          <p:spTgt spid="7"/>
                                        </p:tgtEl>
                                        <p:attrNameLst>
                                          <p:attrName>ppt_h</p:attrName>
                                        </p:attrNameLst>
                                      </p:cBhvr>
                                      <p:tavLst>
                                        <p:tav tm="0">
                                          <p:val>
                                            <p:fltVal val="0"/>
                                          </p:val>
                                        </p:tav>
                                        <p:tav tm="100000">
                                          <p:val>
                                            <p:strVal val="#ppt_h"/>
                                          </p:val>
                                        </p:tav>
                                      </p:tavLst>
                                    </p:anim>
                                    <p:animEffect transition="in" filter="fade">
                                      <p:cBhvr>
                                        <p:cTn id="47" dur="3000"/>
                                        <p:tgtEl>
                                          <p:spTgt spid="7"/>
                                        </p:tgtEl>
                                      </p:cBhvr>
                                    </p:animEffect>
                                  </p:childTnLst>
                                </p:cTn>
                              </p:par>
                            </p:childTnLst>
                          </p:cTn>
                        </p:par>
                        <p:par>
                          <p:cTn id="48" fill="hold">
                            <p:stCondLst>
                              <p:cond delay="17000"/>
                            </p:stCondLst>
                            <p:childTnLst>
                              <p:par>
                                <p:cTn id="49" presetID="53"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3000" fill="hold"/>
                                        <p:tgtEl>
                                          <p:spTgt spid="11"/>
                                        </p:tgtEl>
                                        <p:attrNameLst>
                                          <p:attrName>ppt_w</p:attrName>
                                        </p:attrNameLst>
                                      </p:cBhvr>
                                      <p:tavLst>
                                        <p:tav tm="0">
                                          <p:val>
                                            <p:fltVal val="0"/>
                                          </p:val>
                                        </p:tav>
                                        <p:tav tm="100000">
                                          <p:val>
                                            <p:strVal val="#ppt_w"/>
                                          </p:val>
                                        </p:tav>
                                      </p:tavLst>
                                    </p:anim>
                                    <p:anim calcmode="lin" valueType="num">
                                      <p:cBhvr>
                                        <p:cTn id="52" dur="3000" fill="hold"/>
                                        <p:tgtEl>
                                          <p:spTgt spid="11"/>
                                        </p:tgtEl>
                                        <p:attrNameLst>
                                          <p:attrName>ppt_h</p:attrName>
                                        </p:attrNameLst>
                                      </p:cBhvr>
                                      <p:tavLst>
                                        <p:tav tm="0">
                                          <p:val>
                                            <p:fltVal val="0"/>
                                          </p:val>
                                        </p:tav>
                                        <p:tav tm="100000">
                                          <p:val>
                                            <p:strVal val="#ppt_h"/>
                                          </p:val>
                                        </p:tav>
                                      </p:tavLst>
                                    </p:anim>
                                    <p:animEffect transition="in" filter="fade">
                                      <p:cBhvr>
                                        <p:cTn id="53" dur="3000"/>
                                        <p:tgtEl>
                                          <p:spTgt spid="11"/>
                                        </p:tgtEl>
                                      </p:cBhvr>
                                    </p:animEffect>
                                  </p:childTnLst>
                                </p:cTn>
                              </p:par>
                            </p:childTnLst>
                          </p:cTn>
                        </p:par>
                        <p:par>
                          <p:cTn id="54" fill="hold">
                            <p:stCondLst>
                              <p:cond delay="20000"/>
                            </p:stCondLst>
                            <p:childTnLst>
                              <p:par>
                                <p:cTn id="55" presetID="53" presetClass="entr" presetSubtype="0"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3000" fill="hold"/>
                                        <p:tgtEl>
                                          <p:spTgt spid="9"/>
                                        </p:tgtEl>
                                        <p:attrNameLst>
                                          <p:attrName>ppt_w</p:attrName>
                                        </p:attrNameLst>
                                      </p:cBhvr>
                                      <p:tavLst>
                                        <p:tav tm="0">
                                          <p:val>
                                            <p:fltVal val="0"/>
                                          </p:val>
                                        </p:tav>
                                        <p:tav tm="100000">
                                          <p:val>
                                            <p:strVal val="#ppt_w"/>
                                          </p:val>
                                        </p:tav>
                                      </p:tavLst>
                                    </p:anim>
                                    <p:anim calcmode="lin" valueType="num">
                                      <p:cBhvr>
                                        <p:cTn id="58" dur="3000" fill="hold"/>
                                        <p:tgtEl>
                                          <p:spTgt spid="9"/>
                                        </p:tgtEl>
                                        <p:attrNameLst>
                                          <p:attrName>ppt_h</p:attrName>
                                        </p:attrNameLst>
                                      </p:cBhvr>
                                      <p:tavLst>
                                        <p:tav tm="0">
                                          <p:val>
                                            <p:fltVal val="0"/>
                                          </p:val>
                                        </p:tav>
                                        <p:tav tm="100000">
                                          <p:val>
                                            <p:strVal val="#ppt_h"/>
                                          </p:val>
                                        </p:tav>
                                      </p:tavLst>
                                    </p:anim>
                                    <p:animEffect transition="in" filter="fade">
                                      <p:cBhvr>
                                        <p:cTn id="59" dur="3000"/>
                                        <p:tgtEl>
                                          <p:spTgt spid="9"/>
                                        </p:tgtEl>
                                      </p:cBhvr>
                                    </p:animEffect>
                                  </p:childTnLst>
                                </p:cTn>
                              </p:par>
                            </p:childTnLst>
                          </p:cTn>
                        </p:par>
                        <p:par>
                          <p:cTn id="60" fill="hold">
                            <p:stCondLst>
                              <p:cond delay="23000"/>
                            </p:stCondLst>
                            <p:childTnLst>
                              <p:par>
                                <p:cTn id="61" presetID="2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childTnLst>
                                </p:cTn>
                              </p:par>
                            </p:childTnLst>
                          </p:cTn>
                        </p:par>
                        <p:par>
                          <p:cTn id="65" fill="hold">
                            <p:stCondLst>
                              <p:cond delay="24000"/>
                            </p:stCondLst>
                            <p:childTnLst>
                              <p:par>
                                <p:cTn id="66" presetID="23" presetClass="exit" presetSubtype="32" fill="hold" grpId="1" nodeType="afterEffect">
                                  <p:stCondLst>
                                    <p:cond delay="0"/>
                                  </p:stCondLst>
                                  <p:childTnLst>
                                    <p:anim calcmode="lin" valueType="num">
                                      <p:cBhvr>
                                        <p:cTn id="67" dur="1000"/>
                                        <p:tgtEl>
                                          <p:spTgt spid="15"/>
                                        </p:tgtEl>
                                        <p:attrNameLst>
                                          <p:attrName>ppt_w</p:attrName>
                                        </p:attrNameLst>
                                      </p:cBhvr>
                                      <p:tavLst>
                                        <p:tav tm="0">
                                          <p:val>
                                            <p:strVal val="ppt_w"/>
                                          </p:val>
                                        </p:tav>
                                        <p:tav tm="100000">
                                          <p:val>
                                            <p:fltVal val="0"/>
                                          </p:val>
                                        </p:tav>
                                      </p:tavLst>
                                    </p:anim>
                                    <p:anim calcmode="lin" valueType="num">
                                      <p:cBhvr>
                                        <p:cTn id="68" dur="1000"/>
                                        <p:tgtEl>
                                          <p:spTgt spid="15"/>
                                        </p:tgtEl>
                                        <p:attrNameLst>
                                          <p:attrName>ppt_h</p:attrName>
                                        </p:attrNameLst>
                                      </p:cBhvr>
                                      <p:tavLst>
                                        <p:tav tm="0">
                                          <p:val>
                                            <p:strVal val="ppt_h"/>
                                          </p:val>
                                        </p:tav>
                                        <p:tav tm="100000">
                                          <p:val>
                                            <p:fltVal val="0"/>
                                          </p:val>
                                        </p:tav>
                                      </p:tavLst>
                                    </p:anim>
                                    <p:set>
                                      <p:cBhvr>
                                        <p:cTn id="69" dur="1" fill="hold">
                                          <p:stCondLst>
                                            <p:cond delay="999"/>
                                          </p:stCondLst>
                                        </p:cTn>
                                        <p:tgtEl>
                                          <p:spTgt spid="15"/>
                                        </p:tgtEl>
                                        <p:attrNameLst>
                                          <p:attrName>style.visibility</p:attrName>
                                        </p:attrNameLst>
                                      </p:cBhvr>
                                      <p:to>
                                        <p:strVal val="hidden"/>
                                      </p:to>
                                    </p:set>
                                  </p:childTnLst>
                                </p:cTn>
                              </p:par>
                            </p:childTnLst>
                          </p:cTn>
                        </p:par>
                        <p:par>
                          <p:cTn id="70" fill="hold">
                            <p:stCondLst>
                              <p:cond delay="25000"/>
                            </p:stCondLst>
                            <p:childTnLst>
                              <p:par>
                                <p:cTn id="71" presetID="1" presetClass="exit" presetSubtype="0" fill="hold" nodeType="afterEffect">
                                  <p:stCondLst>
                                    <p:cond delay="0"/>
                                  </p:stCondLst>
                                  <p:childTnLst>
                                    <p:set>
                                      <p:cBhvr>
                                        <p:cTn id="72" dur="1" fill="hold">
                                          <p:stCondLst>
                                            <p:cond delay="0"/>
                                          </p:stCondLst>
                                        </p:cTn>
                                        <p:tgtEl>
                                          <p:spTgt spid="10"/>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14"/>
                                        </p:tgtEl>
                                        <p:attrNameLst>
                                          <p:attrName>style.visibility</p:attrName>
                                        </p:attrNameLst>
                                      </p:cBhvr>
                                      <p:to>
                                        <p:strVal val="hidden"/>
                                      </p:to>
                                    </p:set>
                                  </p:childTnLst>
                                </p:cTn>
                              </p:par>
                            </p:childTnLst>
                          </p:cTn>
                        </p:par>
                        <p:par>
                          <p:cTn id="75" fill="hold">
                            <p:stCondLst>
                              <p:cond delay="25000"/>
                            </p:stCondLst>
                            <p:childTnLst>
                              <p:par>
                                <p:cTn id="76" presetID="23" presetClass="entr" presetSubtype="16"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p:cTn id="78" dur="1000" fill="hold"/>
                                        <p:tgtEl>
                                          <p:spTgt spid="16"/>
                                        </p:tgtEl>
                                        <p:attrNameLst>
                                          <p:attrName>ppt_w</p:attrName>
                                        </p:attrNameLst>
                                      </p:cBhvr>
                                      <p:tavLst>
                                        <p:tav tm="0">
                                          <p:val>
                                            <p:fltVal val="0"/>
                                          </p:val>
                                        </p:tav>
                                        <p:tav tm="100000">
                                          <p:val>
                                            <p:strVal val="#ppt_w"/>
                                          </p:val>
                                        </p:tav>
                                      </p:tavLst>
                                    </p:anim>
                                    <p:anim calcmode="lin" valueType="num">
                                      <p:cBhvr>
                                        <p:cTn id="79" dur="1000" fill="hold"/>
                                        <p:tgtEl>
                                          <p:spTgt spid="16"/>
                                        </p:tgtEl>
                                        <p:attrNameLst>
                                          <p:attrName>ppt_h</p:attrName>
                                        </p:attrNameLst>
                                      </p:cBhvr>
                                      <p:tavLst>
                                        <p:tav tm="0">
                                          <p:val>
                                            <p:fltVal val="0"/>
                                          </p:val>
                                        </p:tav>
                                        <p:tav tm="100000">
                                          <p:val>
                                            <p:strVal val="#ppt_h"/>
                                          </p:val>
                                        </p:tav>
                                      </p:tavLst>
                                    </p:anim>
                                  </p:childTnLst>
                                </p:cTn>
                              </p:par>
                            </p:childTnLst>
                          </p:cTn>
                        </p:par>
                        <p:par>
                          <p:cTn id="80" fill="hold">
                            <p:stCondLst>
                              <p:cond delay="26000"/>
                            </p:stCondLst>
                            <p:childTnLst>
                              <p:par>
                                <p:cTn id="81" presetID="23" presetClass="exit" presetSubtype="32" fill="hold" grpId="1" nodeType="afterEffect">
                                  <p:stCondLst>
                                    <p:cond delay="0"/>
                                  </p:stCondLst>
                                  <p:childTnLst>
                                    <p:anim calcmode="lin" valueType="num">
                                      <p:cBhvr>
                                        <p:cTn id="82" dur="1000"/>
                                        <p:tgtEl>
                                          <p:spTgt spid="16"/>
                                        </p:tgtEl>
                                        <p:attrNameLst>
                                          <p:attrName>ppt_w</p:attrName>
                                        </p:attrNameLst>
                                      </p:cBhvr>
                                      <p:tavLst>
                                        <p:tav tm="0">
                                          <p:val>
                                            <p:strVal val="ppt_w"/>
                                          </p:val>
                                        </p:tav>
                                        <p:tav tm="100000">
                                          <p:val>
                                            <p:fltVal val="0"/>
                                          </p:val>
                                        </p:tav>
                                      </p:tavLst>
                                    </p:anim>
                                    <p:anim calcmode="lin" valueType="num">
                                      <p:cBhvr>
                                        <p:cTn id="83" dur="1000"/>
                                        <p:tgtEl>
                                          <p:spTgt spid="16"/>
                                        </p:tgtEl>
                                        <p:attrNameLst>
                                          <p:attrName>ppt_h</p:attrName>
                                        </p:attrNameLst>
                                      </p:cBhvr>
                                      <p:tavLst>
                                        <p:tav tm="0">
                                          <p:val>
                                            <p:strVal val="ppt_h"/>
                                          </p:val>
                                        </p:tav>
                                        <p:tav tm="100000">
                                          <p:val>
                                            <p:fltVal val="0"/>
                                          </p:val>
                                        </p:tav>
                                      </p:tavLst>
                                    </p:anim>
                                    <p:set>
                                      <p:cBhvr>
                                        <p:cTn id="84" dur="1" fill="hold">
                                          <p:stCondLst>
                                            <p:cond delay="999"/>
                                          </p:stCondLst>
                                        </p:cTn>
                                        <p:tgtEl>
                                          <p:spTgt spid="16"/>
                                        </p:tgtEl>
                                        <p:attrNameLst>
                                          <p:attrName>style.visibility</p:attrName>
                                        </p:attrNameLst>
                                      </p:cBhvr>
                                      <p:to>
                                        <p:strVal val="hidden"/>
                                      </p:to>
                                    </p:set>
                                  </p:childTnLst>
                                </p:cTn>
                              </p:par>
                            </p:childTnLst>
                          </p:cTn>
                        </p:par>
                        <p:par>
                          <p:cTn id="85" fill="hold">
                            <p:stCondLst>
                              <p:cond delay="27000"/>
                            </p:stCondLst>
                            <p:childTnLst>
                              <p:par>
                                <p:cTn id="86" presetID="1" presetClass="exit" presetSubtype="0" fill="hold" nodeType="afterEffect">
                                  <p:stCondLst>
                                    <p:cond delay="0"/>
                                  </p:stCondLst>
                                  <p:childTnLst>
                                    <p:set>
                                      <p:cBhvr>
                                        <p:cTn id="87" dur="1" fill="hold">
                                          <p:stCondLst>
                                            <p:cond delay="0"/>
                                          </p:stCondLst>
                                        </p:cTn>
                                        <p:tgtEl>
                                          <p:spTgt spid="12"/>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7"/>
                                        </p:tgtEl>
                                        <p:attrNameLst>
                                          <p:attrName>style.visibility</p:attrName>
                                        </p:attrNameLst>
                                      </p:cBhvr>
                                      <p:to>
                                        <p:strVal val="hidden"/>
                                      </p:to>
                                    </p:set>
                                  </p:childTnLst>
                                </p:cTn>
                              </p:par>
                            </p:childTnLst>
                          </p:cTn>
                        </p:par>
                        <p:par>
                          <p:cTn id="90" fill="hold">
                            <p:stCondLst>
                              <p:cond delay="27000"/>
                            </p:stCondLst>
                            <p:childTnLst>
                              <p:par>
                                <p:cTn id="91" presetID="23" presetClass="entr" presetSubtype="16"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p:cTn id="93" dur="1000" fill="hold"/>
                                        <p:tgtEl>
                                          <p:spTgt spid="17"/>
                                        </p:tgtEl>
                                        <p:attrNameLst>
                                          <p:attrName>ppt_w</p:attrName>
                                        </p:attrNameLst>
                                      </p:cBhvr>
                                      <p:tavLst>
                                        <p:tav tm="0">
                                          <p:val>
                                            <p:fltVal val="0"/>
                                          </p:val>
                                        </p:tav>
                                        <p:tav tm="100000">
                                          <p:val>
                                            <p:strVal val="#ppt_w"/>
                                          </p:val>
                                        </p:tav>
                                      </p:tavLst>
                                    </p:anim>
                                    <p:anim calcmode="lin" valueType="num">
                                      <p:cBhvr>
                                        <p:cTn id="94" dur="1000" fill="hold"/>
                                        <p:tgtEl>
                                          <p:spTgt spid="17"/>
                                        </p:tgtEl>
                                        <p:attrNameLst>
                                          <p:attrName>ppt_h</p:attrName>
                                        </p:attrNameLst>
                                      </p:cBhvr>
                                      <p:tavLst>
                                        <p:tav tm="0">
                                          <p:val>
                                            <p:fltVal val="0"/>
                                          </p:val>
                                        </p:tav>
                                        <p:tav tm="100000">
                                          <p:val>
                                            <p:strVal val="#ppt_h"/>
                                          </p:val>
                                        </p:tav>
                                      </p:tavLst>
                                    </p:anim>
                                  </p:childTnLst>
                                </p:cTn>
                              </p:par>
                            </p:childTnLst>
                          </p:cTn>
                        </p:par>
                        <p:par>
                          <p:cTn id="95" fill="hold">
                            <p:stCondLst>
                              <p:cond delay="28000"/>
                            </p:stCondLst>
                            <p:childTnLst>
                              <p:par>
                                <p:cTn id="96" presetID="23" presetClass="exit" presetSubtype="32" fill="hold" grpId="1" nodeType="afterEffect">
                                  <p:stCondLst>
                                    <p:cond delay="0"/>
                                  </p:stCondLst>
                                  <p:childTnLst>
                                    <p:anim calcmode="lin" valueType="num">
                                      <p:cBhvr>
                                        <p:cTn id="97" dur="1000"/>
                                        <p:tgtEl>
                                          <p:spTgt spid="17"/>
                                        </p:tgtEl>
                                        <p:attrNameLst>
                                          <p:attrName>ppt_w</p:attrName>
                                        </p:attrNameLst>
                                      </p:cBhvr>
                                      <p:tavLst>
                                        <p:tav tm="0">
                                          <p:val>
                                            <p:strVal val="ppt_w"/>
                                          </p:val>
                                        </p:tav>
                                        <p:tav tm="100000">
                                          <p:val>
                                            <p:fltVal val="0"/>
                                          </p:val>
                                        </p:tav>
                                      </p:tavLst>
                                    </p:anim>
                                    <p:anim calcmode="lin" valueType="num">
                                      <p:cBhvr>
                                        <p:cTn id="98" dur="1000"/>
                                        <p:tgtEl>
                                          <p:spTgt spid="17"/>
                                        </p:tgtEl>
                                        <p:attrNameLst>
                                          <p:attrName>ppt_h</p:attrName>
                                        </p:attrNameLst>
                                      </p:cBhvr>
                                      <p:tavLst>
                                        <p:tav tm="0">
                                          <p:val>
                                            <p:strVal val="ppt_h"/>
                                          </p:val>
                                        </p:tav>
                                        <p:tav tm="100000">
                                          <p:val>
                                            <p:fltVal val="0"/>
                                          </p:val>
                                        </p:tav>
                                      </p:tavLst>
                                    </p:anim>
                                    <p:set>
                                      <p:cBhvr>
                                        <p:cTn id="99" dur="1" fill="hold">
                                          <p:stCondLst>
                                            <p:cond delay="999"/>
                                          </p:stCondLst>
                                        </p:cTn>
                                        <p:tgtEl>
                                          <p:spTgt spid="17"/>
                                        </p:tgtEl>
                                        <p:attrNameLst>
                                          <p:attrName>style.visibility</p:attrName>
                                        </p:attrNameLst>
                                      </p:cBhvr>
                                      <p:to>
                                        <p:strVal val="hidden"/>
                                      </p:to>
                                    </p:set>
                                  </p:childTnLst>
                                </p:cTn>
                              </p:par>
                            </p:childTnLst>
                          </p:cTn>
                        </p:par>
                        <p:par>
                          <p:cTn id="100" fill="hold">
                            <p:stCondLst>
                              <p:cond delay="29000"/>
                            </p:stCondLst>
                            <p:childTnLst>
                              <p:par>
                                <p:cTn id="101" presetID="1" presetClass="exit" presetSubtype="0" fill="hold" nodeType="afterEffect">
                                  <p:stCondLst>
                                    <p:cond delay="0"/>
                                  </p:stCondLst>
                                  <p:childTnLst>
                                    <p:set>
                                      <p:cBhvr>
                                        <p:cTn id="102" dur="1" fill="hold">
                                          <p:stCondLst>
                                            <p:cond delay="0"/>
                                          </p:stCondLst>
                                        </p:cTn>
                                        <p:tgtEl>
                                          <p:spTgt spid="11"/>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13"/>
                                        </p:tgtEl>
                                        <p:attrNameLst>
                                          <p:attrName>style.visibility</p:attrName>
                                        </p:attrNameLst>
                                      </p:cBhvr>
                                      <p:to>
                                        <p:strVal val="hidden"/>
                                      </p:to>
                                    </p:set>
                                  </p:childTnLst>
                                </p:cTn>
                              </p:par>
                            </p:childTnLst>
                          </p:cTn>
                        </p:par>
                        <p:par>
                          <p:cTn id="105" fill="hold">
                            <p:stCondLst>
                              <p:cond delay="29000"/>
                            </p:stCondLst>
                            <p:childTnLst>
                              <p:par>
                                <p:cTn id="106" presetID="1" presetClass="exit" presetSubtype="0" fill="hold" nodeType="afterEffect">
                                  <p:stCondLst>
                                    <p:cond delay="0"/>
                                  </p:stCondLst>
                                  <p:childTnLst>
                                    <p:set>
                                      <p:cBhvr>
                                        <p:cTn id="107" dur="1" fill="hold">
                                          <p:stCondLst>
                                            <p:cond delay="0"/>
                                          </p:stCondLst>
                                        </p:cTn>
                                        <p:tgtEl>
                                          <p:spTgt spid="7"/>
                                        </p:tgtEl>
                                        <p:attrNameLst>
                                          <p:attrName>style.visibility</p:attrName>
                                        </p:attrNameLst>
                                      </p:cBhvr>
                                      <p:to>
                                        <p:strVal val="hidden"/>
                                      </p:to>
                                    </p:set>
                                  </p:childTnLst>
                                </p:cTn>
                              </p:par>
                              <p:par>
                                <p:cTn id="108" presetID="1" presetClass="exit" presetSubtype="0" fill="hold" nodeType="withEffect">
                                  <p:stCondLst>
                                    <p:cond delay="0"/>
                                  </p:stCondLst>
                                  <p:childTnLst>
                                    <p:set>
                                      <p:cBhvr>
                                        <p:cTn id="109"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15" grpId="0" animBg="1"/>
      <p:bldP spid="15" grpId="1" animBg="1"/>
      <p:bldP spid="16" grpId="0" animBg="1"/>
      <p:bldP spid="16" grpId="1" animBg="1"/>
      <p:bldP spid="17" grpId="0" animBg="1"/>
      <p:bldP spid="1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he-IL">
              <a:latin typeface="Calibri" pitchFamily="34" charset="0"/>
            </a:endParaRPr>
          </a:p>
        </p:txBody>
      </p:sp>
      <p:pic>
        <p:nvPicPr>
          <p:cNvPr id="49155" name="Picture 1" descr="29-1113"/>
          <p:cNvPicPr>
            <a:picLocks noChangeAspect="1" noChangeArrowheads="1"/>
          </p:cNvPicPr>
          <p:nvPr/>
        </p:nvPicPr>
        <p:blipFill>
          <a:blip r:embed="rId2" cstate="print"/>
          <a:srcRect/>
          <a:stretch>
            <a:fillRect/>
          </a:stretch>
        </p:blipFill>
        <p:spPr bwMode="auto">
          <a:xfrm>
            <a:off x="-757470" y="0"/>
            <a:ext cx="10406238" cy="6858000"/>
          </a:xfrm>
          <a:prstGeom prst="rect">
            <a:avLst/>
          </a:prstGeom>
          <a:noFill/>
          <a:ln w="9525">
            <a:noFill/>
            <a:miter lim="800000"/>
            <a:headEnd/>
            <a:tailEnd/>
          </a:ln>
        </p:spPr>
      </p:pic>
      <p:sp>
        <p:nvSpPr>
          <p:cNvPr id="49156" name="Rectangle 3"/>
          <p:cNvSpPr>
            <a:spLocks noChangeArrowheads="1"/>
          </p:cNvSpPr>
          <p:nvPr/>
        </p:nvSpPr>
        <p:spPr bwMode="auto">
          <a:xfrm>
            <a:off x="820707" y="265524"/>
            <a:ext cx="7351693" cy="646331"/>
          </a:xfrm>
          <a:prstGeom prst="rect">
            <a:avLst/>
          </a:prstGeom>
          <a:noFill/>
          <a:ln w="9525">
            <a:noFill/>
            <a:miter lim="800000"/>
            <a:headEnd/>
            <a:tailEnd/>
          </a:ln>
        </p:spPr>
        <p:txBody>
          <a:bodyPr wrap="none" anchor="ctr">
            <a:spAutoFit/>
          </a:bodyPr>
          <a:lstStyle/>
          <a:p>
            <a:pPr algn="l"/>
            <a:r>
              <a:rPr lang="he-IL" b="1" dirty="0">
                <a:latin typeface="Tahoma" pitchFamily="34" charset="0"/>
                <a:ea typeface="Tahoma" pitchFamily="34" charset="0"/>
                <a:cs typeface="Tahoma" pitchFamily="34" charset="0"/>
              </a:rPr>
              <a:t>בית התינוקות ממנו פעלה הבזה לבלימת ההסתערות האחרונה.</a:t>
            </a:r>
            <a:endParaRPr lang="en-US" b="1" dirty="0">
              <a:latin typeface="Tahoma" pitchFamily="34" charset="0"/>
              <a:ea typeface="Tahoma" pitchFamily="34" charset="0"/>
              <a:cs typeface="Tahoma" pitchFamily="34" charset="0"/>
            </a:endParaRPr>
          </a:p>
          <a:p>
            <a:pPr algn="l" rtl="0" eaLnBrk="0" hangingPunct="0"/>
            <a:endParaRPr lang="en-US" b="1"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wipe(up)">
                                      <p:cBhvr>
                                        <p:cTn id="7" dur="2000"/>
                                        <p:tgtEl>
                                          <p:spTgt spid="4915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49156"/>
                                        </p:tgtEl>
                                        <p:attrNameLst>
                                          <p:attrName>style.visibility</p:attrName>
                                        </p:attrNameLst>
                                      </p:cBhvr>
                                      <p:to>
                                        <p:strVal val="visible"/>
                                      </p:to>
                                    </p:set>
                                    <p:animEffect transition="in" filter="wipe(up)">
                                      <p:cBhvr>
                                        <p:cTn id="11" dur="2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2b"/>
          <p:cNvPicPr>
            <a:picLocks noChangeAspect="1" noChangeArrowheads="1"/>
          </p:cNvPicPr>
          <p:nvPr/>
        </p:nvPicPr>
        <p:blipFill>
          <a:blip r:embed="rId2" cstate="print"/>
          <a:srcRect/>
          <a:stretch>
            <a:fillRect/>
          </a:stretch>
        </p:blipFill>
        <p:spPr bwMode="auto">
          <a:xfrm>
            <a:off x="500063" y="146050"/>
            <a:ext cx="3522662" cy="6507163"/>
          </a:xfrm>
          <a:prstGeom prst="rect">
            <a:avLst/>
          </a:prstGeom>
          <a:noFill/>
          <a:ln w="9525">
            <a:noFill/>
            <a:miter lim="800000"/>
            <a:headEnd/>
            <a:tailEnd/>
          </a:ln>
        </p:spPr>
      </p:pic>
      <p:grpSp>
        <p:nvGrpSpPr>
          <p:cNvPr id="2" name="Group 3"/>
          <p:cNvGrpSpPr>
            <a:grpSpLocks/>
          </p:cNvGrpSpPr>
          <p:nvPr/>
        </p:nvGrpSpPr>
        <p:grpSpPr bwMode="auto">
          <a:xfrm>
            <a:off x="2895600" y="2362200"/>
            <a:ext cx="685800" cy="214313"/>
            <a:chOff x="1824" y="1497"/>
            <a:chExt cx="432" cy="135"/>
          </a:xfrm>
        </p:grpSpPr>
        <p:grpSp>
          <p:nvGrpSpPr>
            <p:cNvPr id="3" name="Group 4"/>
            <p:cNvGrpSpPr>
              <a:grpSpLocks/>
            </p:cNvGrpSpPr>
            <p:nvPr/>
          </p:nvGrpSpPr>
          <p:grpSpPr bwMode="auto">
            <a:xfrm>
              <a:off x="2120" y="1542"/>
              <a:ext cx="136" cy="90"/>
              <a:chOff x="887" y="577"/>
              <a:chExt cx="252" cy="176"/>
            </a:xfrm>
          </p:grpSpPr>
          <p:sp>
            <p:nvSpPr>
              <p:cNvPr id="4311" name="Line 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312" name="Line 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313" name="Rectangle 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314" name="Line 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315" name="Rectangle 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316" name="Freeform 10"/>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317" name="Rectangle 1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4" name="Group 12"/>
              <p:cNvGrpSpPr>
                <a:grpSpLocks/>
              </p:cNvGrpSpPr>
              <p:nvPr/>
            </p:nvGrpSpPr>
            <p:grpSpPr bwMode="auto">
              <a:xfrm>
                <a:off x="1052" y="585"/>
                <a:ext cx="67" cy="168"/>
                <a:chOff x="340" y="402"/>
                <a:chExt cx="67" cy="168"/>
              </a:xfrm>
            </p:grpSpPr>
            <p:sp>
              <p:nvSpPr>
                <p:cNvPr id="4319" name="Line 1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320" name="Oval 1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309" name="Text Box 15"/>
            <p:cNvSpPr txBox="1">
              <a:spLocks noChangeArrowheads="1"/>
            </p:cNvSpPr>
            <p:nvPr/>
          </p:nvSpPr>
          <p:spPr bwMode="auto">
            <a:xfrm>
              <a:off x="1824" y="1497"/>
              <a:ext cx="344" cy="135"/>
            </a:xfrm>
            <a:prstGeom prst="rect">
              <a:avLst/>
            </a:prstGeom>
            <a:noFill/>
            <a:ln w="9525">
              <a:noFill/>
              <a:miter lim="800000"/>
              <a:headEnd/>
              <a:tailEnd/>
            </a:ln>
          </p:spPr>
          <p:txBody>
            <a:bodyPr wrap="none">
              <a:spAutoFit/>
            </a:bodyPr>
            <a:lstStyle/>
            <a:p>
              <a:pPr algn="l" rtl="0"/>
              <a:r>
                <a:rPr lang="he-IL" sz="800"/>
                <a:t>טירת צבי</a:t>
              </a:r>
              <a:endParaRPr lang="en-US" sz="800"/>
            </a:p>
          </p:txBody>
        </p:sp>
        <p:sp>
          <p:nvSpPr>
            <p:cNvPr id="4310" name="Oval 16"/>
            <p:cNvSpPr>
              <a:spLocks noChangeArrowheads="1"/>
            </p:cNvSpPr>
            <p:nvPr/>
          </p:nvSpPr>
          <p:spPr bwMode="auto">
            <a:xfrm>
              <a:off x="2160" y="1536"/>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5" name="Group 17"/>
          <p:cNvGrpSpPr>
            <a:grpSpLocks/>
          </p:cNvGrpSpPr>
          <p:nvPr/>
        </p:nvGrpSpPr>
        <p:grpSpPr bwMode="auto">
          <a:xfrm>
            <a:off x="3352800" y="2133600"/>
            <a:ext cx="614363" cy="304800"/>
            <a:chOff x="2112" y="1344"/>
            <a:chExt cx="387" cy="192"/>
          </a:xfrm>
        </p:grpSpPr>
        <p:sp>
          <p:nvSpPr>
            <p:cNvPr id="4295" name="Oval 18"/>
            <p:cNvSpPr>
              <a:spLocks noChangeArrowheads="1"/>
            </p:cNvSpPr>
            <p:nvPr/>
          </p:nvSpPr>
          <p:spPr bwMode="auto">
            <a:xfrm>
              <a:off x="2135" y="1488"/>
              <a:ext cx="25" cy="33"/>
            </a:xfrm>
            <a:prstGeom prst="ellipse">
              <a:avLst/>
            </a:prstGeom>
            <a:solidFill>
              <a:srgbClr val="FF6600"/>
            </a:solidFill>
            <a:ln w="9525">
              <a:noFill/>
              <a:round/>
              <a:headEnd/>
              <a:tailEnd/>
            </a:ln>
          </p:spPr>
          <p:txBody>
            <a:bodyPr wrap="none" anchor="ctr"/>
            <a:lstStyle/>
            <a:p>
              <a:pPr algn="ctr"/>
              <a:endParaRPr lang="en-US"/>
            </a:p>
          </p:txBody>
        </p:sp>
        <p:sp>
          <p:nvSpPr>
            <p:cNvPr id="4296" name="Text Box 19"/>
            <p:cNvSpPr txBox="1">
              <a:spLocks noChangeArrowheads="1"/>
            </p:cNvSpPr>
            <p:nvPr/>
          </p:nvSpPr>
          <p:spPr bwMode="auto">
            <a:xfrm>
              <a:off x="2112" y="1401"/>
              <a:ext cx="387" cy="135"/>
            </a:xfrm>
            <a:prstGeom prst="rect">
              <a:avLst/>
            </a:prstGeom>
            <a:noFill/>
            <a:ln w="9525">
              <a:noFill/>
              <a:miter lim="800000"/>
              <a:headEnd/>
              <a:tailEnd/>
            </a:ln>
          </p:spPr>
          <p:txBody>
            <a:bodyPr wrap="none">
              <a:spAutoFit/>
            </a:bodyPr>
            <a:lstStyle/>
            <a:p>
              <a:pPr algn="l" rtl="0"/>
              <a:r>
                <a:rPr lang="he-IL" sz="800"/>
                <a:t>שדה אליהו</a:t>
              </a:r>
              <a:endParaRPr lang="en-US" sz="800"/>
            </a:p>
          </p:txBody>
        </p:sp>
        <p:grpSp>
          <p:nvGrpSpPr>
            <p:cNvPr id="6" name="Group 20"/>
            <p:cNvGrpSpPr>
              <a:grpSpLocks/>
            </p:cNvGrpSpPr>
            <p:nvPr/>
          </p:nvGrpSpPr>
          <p:grpSpPr bwMode="auto">
            <a:xfrm>
              <a:off x="2256" y="1344"/>
              <a:ext cx="136" cy="90"/>
              <a:chOff x="887" y="577"/>
              <a:chExt cx="252" cy="176"/>
            </a:xfrm>
          </p:grpSpPr>
          <p:sp>
            <p:nvSpPr>
              <p:cNvPr id="4298" name="Line 21"/>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99" name="Line 22"/>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300" name="Rectangle 23"/>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301" name="Line 24"/>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302" name="Rectangle 25"/>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303" name="Freeform 26"/>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304" name="Rectangle 27"/>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7" name="Group 28"/>
              <p:cNvGrpSpPr>
                <a:grpSpLocks/>
              </p:cNvGrpSpPr>
              <p:nvPr/>
            </p:nvGrpSpPr>
            <p:grpSpPr bwMode="auto">
              <a:xfrm>
                <a:off x="1052" y="585"/>
                <a:ext cx="67" cy="168"/>
                <a:chOff x="340" y="402"/>
                <a:chExt cx="67" cy="168"/>
              </a:xfrm>
            </p:grpSpPr>
            <p:sp>
              <p:nvSpPr>
                <p:cNvPr id="4306" name="Line 29"/>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307" name="Oval 30"/>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grpSp>
      <p:grpSp>
        <p:nvGrpSpPr>
          <p:cNvPr id="8" name="Group 31"/>
          <p:cNvGrpSpPr>
            <a:grpSpLocks/>
          </p:cNvGrpSpPr>
          <p:nvPr/>
        </p:nvGrpSpPr>
        <p:grpSpPr bwMode="auto">
          <a:xfrm>
            <a:off x="2916238" y="2133600"/>
            <a:ext cx="685800" cy="290513"/>
            <a:chOff x="1816" y="1344"/>
            <a:chExt cx="432" cy="183"/>
          </a:xfrm>
        </p:grpSpPr>
        <p:sp>
          <p:nvSpPr>
            <p:cNvPr id="4282" name="Oval 32"/>
            <p:cNvSpPr>
              <a:spLocks noChangeArrowheads="1"/>
            </p:cNvSpPr>
            <p:nvPr/>
          </p:nvSpPr>
          <p:spPr bwMode="auto">
            <a:xfrm>
              <a:off x="2112" y="1440"/>
              <a:ext cx="25" cy="33"/>
            </a:xfrm>
            <a:prstGeom prst="ellipse">
              <a:avLst/>
            </a:prstGeom>
            <a:solidFill>
              <a:srgbClr val="FF6600"/>
            </a:solidFill>
            <a:ln w="9525">
              <a:noFill/>
              <a:round/>
              <a:headEnd/>
              <a:tailEnd/>
            </a:ln>
          </p:spPr>
          <p:txBody>
            <a:bodyPr wrap="none" anchor="ctr"/>
            <a:lstStyle/>
            <a:p>
              <a:pPr algn="ctr"/>
              <a:endParaRPr lang="en-US"/>
            </a:p>
          </p:txBody>
        </p:sp>
        <p:sp>
          <p:nvSpPr>
            <p:cNvPr id="4283" name="Text Box 33"/>
            <p:cNvSpPr txBox="1">
              <a:spLocks noChangeArrowheads="1"/>
            </p:cNvSpPr>
            <p:nvPr/>
          </p:nvSpPr>
          <p:spPr bwMode="auto">
            <a:xfrm>
              <a:off x="1816" y="1392"/>
              <a:ext cx="344" cy="135"/>
            </a:xfrm>
            <a:prstGeom prst="rect">
              <a:avLst/>
            </a:prstGeom>
            <a:noFill/>
            <a:ln w="9525">
              <a:noFill/>
              <a:miter lim="800000"/>
              <a:headEnd/>
              <a:tailEnd/>
            </a:ln>
          </p:spPr>
          <p:txBody>
            <a:bodyPr wrap="none">
              <a:spAutoFit/>
            </a:bodyPr>
            <a:lstStyle/>
            <a:p>
              <a:pPr algn="l" rtl="0"/>
              <a:r>
                <a:rPr lang="he-IL" sz="800" dirty="0"/>
                <a:t>עין הנציב</a:t>
              </a:r>
              <a:endParaRPr lang="en-US" sz="800" dirty="0"/>
            </a:p>
          </p:txBody>
        </p:sp>
        <p:grpSp>
          <p:nvGrpSpPr>
            <p:cNvPr id="9" name="Group 34"/>
            <p:cNvGrpSpPr>
              <a:grpSpLocks/>
            </p:cNvGrpSpPr>
            <p:nvPr/>
          </p:nvGrpSpPr>
          <p:grpSpPr bwMode="auto">
            <a:xfrm>
              <a:off x="2112" y="1344"/>
              <a:ext cx="136" cy="90"/>
              <a:chOff x="887" y="577"/>
              <a:chExt cx="252" cy="176"/>
            </a:xfrm>
          </p:grpSpPr>
          <p:sp>
            <p:nvSpPr>
              <p:cNvPr id="4285" name="Line 3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86" name="Line 3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287" name="Rectangle 3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288" name="Line 3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289" name="Rectangle 3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290" name="Freeform 40"/>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91" name="Rectangle 4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0" name="Group 42"/>
              <p:cNvGrpSpPr>
                <a:grpSpLocks/>
              </p:cNvGrpSpPr>
              <p:nvPr/>
            </p:nvGrpSpPr>
            <p:grpSpPr bwMode="auto">
              <a:xfrm>
                <a:off x="1052" y="585"/>
                <a:ext cx="67" cy="168"/>
                <a:chOff x="340" y="402"/>
                <a:chExt cx="67" cy="168"/>
              </a:xfrm>
            </p:grpSpPr>
            <p:sp>
              <p:nvSpPr>
                <p:cNvPr id="4293" name="Line 4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94" name="Oval 4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grpSp>
      <p:grpSp>
        <p:nvGrpSpPr>
          <p:cNvPr id="11" name="Group 45"/>
          <p:cNvGrpSpPr>
            <a:grpSpLocks/>
          </p:cNvGrpSpPr>
          <p:nvPr/>
        </p:nvGrpSpPr>
        <p:grpSpPr bwMode="auto">
          <a:xfrm>
            <a:off x="2057400" y="3962400"/>
            <a:ext cx="673100" cy="214313"/>
            <a:chOff x="1296" y="2544"/>
            <a:chExt cx="424" cy="135"/>
          </a:xfrm>
        </p:grpSpPr>
        <p:grpSp>
          <p:nvGrpSpPr>
            <p:cNvPr id="12" name="Group 46"/>
            <p:cNvGrpSpPr>
              <a:grpSpLocks/>
            </p:cNvGrpSpPr>
            <p:nvPr/>
          </p:nvGrpSpPr>
          <p:grpSpPr bwMode="auto">
            <a:xfrm>
              <a:off x="1584" y="2550"/>
              <a:ext cx="136" cy="90"/>
              <a:chOff x="887" y="577"/>
              <a:chExt cx="252" cy="176"/>
            </a:xfrm>
          </p:grpSpPr>
          <p:sp>
            <p:nvSpPr>
              <p:cNvPr id="4272" name="Line 47"/>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73" name="Line 48"/>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274" name="Rectangle 49"/>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275" name="Line 50"/>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276" name="Rectangle 51"/>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277" name="Freeform 52"/>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78" name="Rectangle 53"/>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3" name="Group 54"/>
              <p:cNvGrpSpPr>
                <a:grpSpLocks/>
              </p:cNvGrpSpPr>
              <p:nvPr/>
            </p:nvGrpSpPr>
            <p:grpSpPr bwMode="auto">
              <a:xfrm>
                <a:off x="1052" y="585"/>
                <a:ext cx="67" cy="168"/>
                <a:chOff x="340" y="402"/>
                <a:chExt cx="67" cy="168"/>
              </a:xfrm>
            </p:grpSpPr>
            <p:sp>
              <p:nvSpPr>
                <p:cNvPr id="4280" name="Line 55"/>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81" name="Oval 56"/>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270" name="Text Box 57"/>
            <p:cNvSpPr txBox="1">
              <a:spLocks noChangeArrowheads="1"/>
            </p:cNvSpPr>
            <p:nvPr/>
          </p:nvSpPr>
          <p:spPr bwMode="auto">
            <a:xfrm>
              <a:off x="1296" y="2544"/>
              <a:ext cx="334" cy="135"/>
            </a:xfrm>
            <a:prstGeom prst="rect">
              <a:avLst/>
            </a:prstGeom>
            <a:noFill/>
            <a:ln w="9525">
              <a:noFill/>
              <a:miter lim="800000"/>
              <a:headEnd/>
              <a:tailEnd/>
            </a:ln>
          </p:spPr>
          <p:txBody>
            <a:bodyPr wrap="none">
              <a:spAutoFit/>
            </a:bodyPr>
            <a:lstStyle/>
            <a:p>
              <a:pPr algn="l" rtl="0"/>
              <a:r>
                <a:rPr lang="he-IL" sz="800"/>
                <a:t>עין צורים</a:t>
              </a:r>
              <a:endParaRPr lang="en-US" sz="800"/>
            </a:p>
          </p:txBody>
        </p:sp>
        <p:sp>
          <p:nvSpPr>
            <p:cNvPr id="4271" name="Oval 58"/>
            <p:cNvSpPr>
              <a:spLocks noChangeArrowheads="1"/>
            </p:cNvSpPr>
            <p:nvPr/>
          </p:nvSpPr>
          <p:spPr bwMode="auto">
            <a:xfrm>
              <a:off x="1632" y="2640"/>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14" name="Group 59"/>
          <p:cNvGrpSpPr>
            <a:grpSpLocks/>
          </p:cNvGrpSpPr>
          <p:nvPr/>
        </p:nvGrpSpPr>
        <p:grpSpPr bwMode="auto">
          <a:xfrm>
            <a:off x="1960563" y="4191000"/>
            <a:ext cx="706437" cy="290513"/>
            <a:chOff x="1235" y="2640"/>
            <a:chExt cx="445" cy="183"/>
          </a:xfrm>
        </p:grpSpPr>
        <p:grpSp>
          <p:nvGrpSpPr>
            <p:cNvPr id="15" name="Group 60"/>
            <p:cNvGrpSpPr>
              <a:grpSpLocks/>
            </p:cNvGrpSpPr>
            <p:nvPr/>
          </p:nvGrpSpPr>
          <p:grpSpPr bwMode="auto">
            <a:xfrm>
              <a:off x="1544" y="2640"/>
              <a:ext cx="136" cy="90"/>
              <a:chOff x="887" y="577"/>
              <a:chExt cx="252" cy="176"/>
            </a:xfrm>
          </p:grpSpPr>
          <p:sp>
            <p:nvSpPr>
              <p:cNvPr id="4259" name="Line 61"/>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60" name="Line 62"/>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261" name="Rectangle 63"/>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262" name="Line 64"/>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263" name="Rectangle 65"/>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264" name="Freeform 66"/>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65" name="Rectangle 67"/>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6" name="Group 68"/>
              <p:cNvGrpSpPr>
                <a:grpSpLocks/>
              </p:cNvGrpSpPr>
              <p:nvPr/>
            </p:nvGrpSpPr>
            <p:grpSpPr bwMode="auto">
              <a:xfrm>
                <a:off x="1052" y="585"/>
                <a:ext cx="67" cy="168"/>
                <a:chOff x="340" y="402"/>
                <a:chExt cx="67" cy="168"/>
              </a:xfrm>
            </p:grpSpPr>
            <p:sp>
              <p:nvSpPr>
                <p:cNvPr id="4267" name="Line 69"/>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68" name="Oval 70"/>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257" name="Oval 71"/>
            <p:cNvSpPr>
              <a:spLocks noChangeArrowheads="1"/>
            </p:cNvSpPr>
            <p:nvPr/>
          </p:nvSpPr>
          <p:spPr bwMode="auto">
            <a:xfrm>
              <a:off x="1607" y="2703"/>
              <a:ext cx="25" cy="33"/>
            </a:xfrm>
            <a:prstGeom prst="ellipse">
              <a:avLst/>
            </a:prstGeom>
            <a:solidFill>
              <a:srgbClr val="FF6600"/>
            </a:solidFill>
            <a:ln w="9525">
              <a:noFill/>
              <a:round/>
              <a:headEnd/>
              <a:tailEnd/>
            </a:ln>
          </p:spPr>
          <p:txBody>
            <a:bodyPr wrap="none" anchor="ctr"/>
            <a:lstStyle/>
            <a:p>
              <a:pPr algn="ctr"/>
              <a:endParaRPr lang="en-US"/>
            </a:p>
          </p:txBody>
        </p:sp>
        <p:sp>
          <p:nvSpPr>
            <p:cNvPr id="4258" name="Text Box 72"/>
            <p:cNvSpPr txBox="1">
              <a:spLocks noChangeArrowheads="1"/>
            </p:cNvSpPr>
            <p:nvPr/>
          </p:nvSpPr>
          <p:spPr bwMode="auto">
            <a:xfrm>
              <a:off x="1235" y="2688"/>
              <a:ext cx="445" cy="135"/>
            </a:xfrm>
            <a:prstGeom prst="rect">
              <a:avLst/>
            </a:prstGeom>
            <a:noFill/>
            <a:ln w="9525">
              <a:noFill/>
              <a:miter lim="800000"/>
              <a:headEnd/>
              <a:tailEnd/>
            </a:ln>
          </p:spPr>
          <p:txBody>
            <a:bodyPr wrap="none">
              <a:spAutoFit/>
            </a:bodyPr>
            <a:lstStyle/>
            <a:p>
              <a:pPr algn="l" rtl="0"/>
              <a:r>
                <a:rPr lang="he-IL" sz="800"/>
                <a:t>משואות יצחק</a:t>
              </a:r>
              <a:endParaRPr lang="en-US" sz="800"/>
            </a:p>
          </p:txBody>
        </p:sp>
      </p:grpSp>
      <p:grpSp>
        <p:nvGrpSpPr>
          <p:cNvPr id="17" name="Group 73"/>
          <p:cNvGrpSpPr>
            <a:grpSpLocks/>
          </p:cNvGrpSpPr>
          <p:nvPr/>
        </p:nvGrpSpPr>
        <p:grpSpPr bwMode="auto">
          <a:xfrm>
            <a:off x="2286000" y="4276725"/>
            <a:ext cx="547688" cy="295275"/>
            <a:chOff x="1440" y="2694"/>
            <a:chExt cx="345" cy="186"/>
          </a:xfrm>
        </p:grpSpPr>
        <p:grpSp>
          <p:nvGrpSpPr>
            <p:cNvPr id="18" name="Group 74"/>
            <p:cNvGrpSpPr>
              <a:grpSpLocks/>
            </p:cNvGrpSpPr>
            <p:nvPr/>
          </p:nvGrpSpPr>
          <p:grpSpPr bwMode="auto">
            <a:xfrm>
              <a:off x="1632" y="2694"/>
              <a:ext cx="136" cy="90"/>
              <a:chOff x="887" y="577"/>
              <a:chExt cx="252" cy="176"/>
            </a:xfrm>
          </p:grpSpPr>
          <p:sp>
            <p:nvSpPr>
              <p:cNvPr id="4246" name="Line 7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47" name="Line 7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248" name="Rectangle 7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249" name="Line 7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250" name="Rectangle 7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251" name="Freeform 80"/>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52" name="Rectangle 8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9" name="Group 82"/>
              <p:cNvGrpSpPr>
                <a:grpSpLocks/>
              </p:cNvGrpSpPr>
              <p:nvPr/>
            </p:nvGrpSpPr>
            <p:grpSpPr bwMode="auto">
              <a:xfrm>
                <a:off x="1052" y="585"/>
                <a:ext cx="67" cy="168"/>
                <a:chOff x="340" y="402"/>
                <a:chExt cx="67" cy="168"/>
              </a:xfrm>
            </p:grpSpPr>
            <p:sp>
              <p:nvSpPr>
                <p:cNvPr id="4254" name="Line 8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55" name="Oval 8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244" name="Oval 85"/>
            <p:cNvSpPr>
              <a:spLocks noChangeArrowheads="1"/>
            </p:cNvSpPr>
            <p:nvPr/>
          </p:nvSpPr>
          <p:spPr bwMode="auto">
            <a:xfrm>
              <a:off x="1655" y="2703"/>
              <a:ext cx="25" cy="33"/>
            </a:xfrm>
            <a:prstGeom prst="ellipse">
              <a:avLst/>
            </a:prstGeom>
            <a:solidFill>
              <a:srgbClr val="FF6600"/>
            </a:solidFill>
            <a:ln w="9525">
              <a:noFill/>
              <a:round/>
              <a:headEnd/>
              <a:tailEnd/>
            </a:ln>
          </p:spPr>
          <p:txBody>
            <a:bodyPr wrap="none" anchor="ctr"/>
            <a:lstStyle/>
            <a:p>
              <a:pPr algn="ctr"/>
              <a:endParaRPr lang="en-US"/>
            </a:p>
          </p:txBody>
        </p:sp>
        <p:sp>
          <p:nvSpPr>
            <p:cNvPr id="4245" name="Text Box 86"/>
            <p:cNvSpPr txBox="1">
              <a:spLocks noChangeArrowheads="1"/>
            </p:cNvSpPr>
            <p:nvPr/>
          </p:nvSpPr>
          <p:spPr bwMode="auto">
            <a:xfrm>
              <a:off x="1440" y="2745"/>
              <a:ext cx="345" cy="135"/>
            </a:xfrm>
            <a:prstGeom prst="rect">
              <a:avLst/>
            </a:prstGeom>
            <a:noFill/>
            <a:ln w="9525">
              <a:noFill/>
              <a:miter lim="800000"/>
              <a:headEnd/>
              <a:tailEnd/>
            </a:ln>
          </p:spPr>
          <p:txBody>
            <a:bodyPr wrap="none">
              <a:spAutoFit/>
            </a:bodyPr>
            <a:lstStyle/>
            <a:p>
              <a:pPr algn="l" rtl="0"/>
              <a:r>
                <a:rPr lang="he-IL" sz="800"/>
                <a:t>כפר עציון</a:t>
              </a:r>
              <a:endParaRPr lang="en-US" sz="800"/>
            </a:p>
          </p:txBody>
        </p:sp>
      </p:grpSp>
      <p:grpSp>
        <p:nvGrpSpPr>
          <p:cNvPr id="20" name="Group 87"/>
          <p:cNvGrpSpPr>
            <a:grpSpLocks/>
          </p:cNvGrpSpPr>
          <p:nvPr/>
        </p:nvGrpSpPr>
        <p:grpSpPr bwMode="auto">
          <a:xfrm>
            <a:off x="1828800" y="3748088"/>
            <a:ext cx="363538" cy="280987"/>
            <a:chOff x="1152" y="2361"/>
            <a:chExt cx="229" cy="177"/>
          </a:xfrm>
        </p:grpSpPr>
        <p:grpSp>
          <p:nvGrpSpPr>
            <p:cNvPr id="21" name="Group 88"/>
            <p:cNvGrpSpPr>
              <a:grpSpLocks/>
            </p:cNvGrpSpPr>
            <p:nvPr/>
          </p:nvGrpSpPr>
          <p:grpSpPr bwMode="auto">
            <a:xfrm>
              <a:off x="1152" y="2448"/>
              <a:ext cx="136" cy="90"/>
              <a:chOff x="887" y="577"/>
              <a:chExt cx="252" cy="176"/>
            </a:xfrm>
          </p:grpSpPr>
          <p:sp>
            <p:nvSpPr>
              <p:cNvPr id="4233" name="Line 89"/>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34" name="Line 90"/>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235" name="Rectangle 91"/>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236" name="Line 92"/>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237" name="Rectangle 93"/>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238" name="Freeform 94"/>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39" name="Rectangle 95"/>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22" name="Group 96"/>
              <p:cNvGrpSpPr>
                <a:grpSpLocks/>
              </p:cNvGrpSpPr>
              <p:nvPr/>
            </p:nvGrpSpPr>
            <p:grpSpPr bwMode="auto">
              <a:xfrm>
                <a:off x="1052" y="585"/>
                <a:ext cx="67" cy="168"/>
                <a:chOff x="340" y="402"/>
                <a:chExt cx="67" cy="168"/>
              </a:xfrm>
            </p:grpSpPr>
            <p:sp>
              <p:nvSpPr>
                <p:cNvPr id="4241" name="Line 97"/>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42" name="Oval 98"/>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231" name="Text Box 99"/>
            <p:cNvSpPr txBox="1">
              <a:spLocks noChangeArrowheads="1"/>
            </p:cNvSpPr>
            <p:nvPr/>
          </p:nvSpPr>
          <p:spPr bwMode="auto">
            <a:xfrm>
              <a:off x="1152" y="2361"/>
              <a:ext cx="229" cy="135"/>
            </a:xfrm>
            <a:prstGeom prst="rect">
              <a:avLst/>
            </a:prstGeom>
            <a:noFill/>
            <a:ln w="9525">
              <a:noFill/>
              <a:miter lim="800000"/>
              <a:headEnd/>
              <a:tailEnd/>
            </a:ln>
          </p:spPr>
          <p:txBody>
            <a:bodyPr wrap="none">
              <a:spAutoFit/>
            </a:bodyPr>
            <a:lstStyle/>
            <a:p>
              <a:pPr algn="l" rtl="0"/>
              <a:r>
                <a:rPr lang="he-IL" sz="800"/>
                <a:t>יבנה</a:t>
              </a:r>
              <a:endParaRPr lang="en-US" sz="800"/>
            </a:p>
          </p:txBody>
        </p:sp>
        <p:sp>
          <p:nvSpPr>
            <p:cNvPr id="4232" name="Oval 100"/>
            <p:cNvSpPr>
              <a:spLocks noChangeArrowheads="1"/>
            </p:cNvSpPr>
            <p:nvPr/>
          </p:nvSpPr>
          <p:spPr bwMode="auto">
            <a:xfrm>
              <a:off x="1175" y="2448"/>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23" name="Group 101"/>
          <p:cNvGrpSpPr>
            <a:grpSpLocks/>
          </p:cNvGrpSpPr>
          <p:nvPr/>
        </p:nvGrpSpPr>
        <p:grpSpPr bwMode="auto">
          <a:xfrm>
            <a:off x="1143000" y="4367213"/>
            <a:ext cx="658813" cy="357187"/>
            <a:chOff x="720" y="2784"/>
            <a:chExt cx="415" cy="225"/>
          </a:xfrm>
        </p:grpSpPr>
        <p:grpSp>
          <p:nvGrpSpPr>
            <p:cNvPr id="24" name="Group 102"/>
            <p:cNvGrpSpPr>
              <a:grpSpLocks/>
            </p:cNvGrpSpPr>
            <p:nvPr/>
          </p:nvGrpSpPr>
          <p:grpSpPr bwMode="auto">
            <a:xfrm>
              <a:off x="768" y="2886"/>
              <a:ext cx="136" cy="90"/>
              <a:chOff x="887" y="577"/>
              <a:chExt cx="252" cy="176"/>
            </a:xfrm>
          </p:grpSpPr>
          <p:sp>
            <p:nvSpPr>
              <p:cNvPr id="4220" name="Line 103"/>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21" name="Line 104"/>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222" name="Rectangle 105"/>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223" name="Line 106"/>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224" name="Rectangle 107"/>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225" name="Freeform 108"/>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26" name="Rectangle 109"/>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25" name="Group 110"/>
              <p:cNvGrpSpPr>
                <a:grpSpLocks/>
              </p:cNvGrpSpPr>
              <p:nvPr/>
            </p:nvGrpSpPr>
            <p:grpSpPr bwMode="auto">
              <a:xfrm>
                <a:off x="1052" y="585"/>
                <a:ext cx="67" cy="168"/>
                <a:chOff x="340" y="402"/>
                <a:chExt cx="67" cy="168"/>
              </a:xfrm>
            </p:grpSpPr>
            <p:sp>
              <p:nvSpPr>
                <p:cNvPr id="4228" name="Line 111"/>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29" name="Oval 112"/>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218" name="Oval 113"/>
            <p:cNvSpPr>
              <a:spLocks noChangeArrowheads="1"/>
            </p:cNvSpPr>
            <p:nvPr/>
          </p:nvSpPr>
          <p:spPr bwMode="auto">
            <a:xfrm>
              <a:off x="839" y="2976"/>
              <a:ext cx="25" cy="33"/>
            </a:xfrm>
            <a:prstGeom prst="ellipse">
              <a:avLst/>
            </a:prstGeom>
            <a:solidFill>
              <a:srgbClr val="FF6600"/>
            </a:solidFill>
            <a:ln w="9525">
              <a:noFill/>
              <a:round/>
              <a:headEnd/>
              <a:tailEnd/>
            </a:ln>
          </p:spPr>
          <p:txBody>
            <a:bodyPr wrap="none" anchor="ctr"/>
            <a:lstStyle/>
            <a:p>
              <a:pPr algn="ctr"/>
              <a:endParaRPr lang="en-US"/>
            </a:p>
          </p:txBody>
        </p:sp>
        <p:sp>
          <p:nvSpPr>
            <p:cNvPr id="4219" name="Text Box 114"/>
            <p:cNvSpPr txBox="1">
              <a:spLocks noChangeArrowheads="1"/>
            </p:cNvSpPr>
            <p:nvPr/>
          </p:nvSpPr>
          <p:spPr bwMode="auto">
            <a:xfrm>
              <a:off x="720" y="2784"/>
              <a:ext cx="415" cy="135"/>
            </a:xfrm>
            <a:prstGeom prst="rect">
              <a:avLst/>
            </a:prstGeom>
            <a:noFill/>
            <a:ln w="9525">
              <a:noFill/>
              <a:miter lim="800000"/>
              <a:headEnd/>
              <a:tailEnd/>
            </a:ln>
          </p:spPr>
          <p:txBody>
            <a:bodyPr wrap="none">
              <a:spAutoFit/>
            </a:bodyPr>
            <a:lstStyle/>
            <a:p>
              <a:pPr algn="l" rtl="0"/>
              <a:r>
                <a:rPr lang="he-IL" sz="800"/>
                <a:t>בארות יצחק</a:t>
              </a:r>
              <a:endParaRPr lang="en-US" sz="800"/>
            </a:p>
          </p:txBody>
        </p:sp>
      </p:grpSp>
      <p:grpSp>
        <p:nvGrpSpPr>
          <p:cNvPr id="26" name="Group 115"/>
          <p:cNvGrpSpPr>
            <a:grpSpLocks/>
          </p:cNvGrpSpPr>
          <p:nvPr/>
        </p:nvGrpSpPr>
        <p:grpSpPr bwMode="auto">
          <a:xfrm>
            <a:off x="1447800" y="4572000"/>
            <a:ext cx="349250" cy="304800"/>
            <a:chOff x="912" y="2880"/>
            <a:chExt cx="220" cy="192"/>
          </a:xfrm>
        </p:grpSpPr>
        <p:grpSp>
          <p:nvGrpSpPr>
            <p:cNvPr id="27" name="Group 116"/>
            <p:cNvGrpSpPr>
              <a:grpSpLocks/>
            </p:cNvGrpSpPr>
            <p:nvPr/>
          </p:nvGrpSpPr>
          <p:grpSpPr bwMode="auto">
            <a:xfrm>
              <a:off x="912" y="2982"/>
              <a:ext cx="136" cy="90"/>
              <a:chOff x="887" y="577"/>
              <a:chExt cx="252" cy="176"/>
            </a:xfrm>
          </p:grpSpPr>
          <p:sp>
            <p:nvSpPr>
              <p:cNvPr id="4207" name="Line 117"/>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208" name="Line 118"/>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209" name="Rectangle 119"/>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210" name="Line 120"/>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211" name="Rectangle 121"/>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212" name="Freeform 122"/>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13" name="Rectangle 123"/>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28" name="Group 124"/>
              <p:cNvGrpSpPr>
                <a:grpSpLocks/>
              </p:cNvGrpSpPr>
              <p:nvPr/>
            </p:nvGrpSpPr>
            <p:grpSpPr bwMode="auto">
              <a:xfrm>
                <a:off x="1052" y="585"/>
                <a:ext cx="67" cy="168"/>
                <a:chOff x="340" y="402"/>
                <a:chExt cx="67" cy="168"/>
              </a:xfrm>
            </p:grpSpPr>
            <p:sp>
              <p:nvSpPr>
                <p:cNvPr id="4215" name="Line 125"/>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16" name="Oval 126"/>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205" name="Text Box 127"/>
            <p:cNvSpPr txBox="1">
              <a:spLocks noChangeArrowheads="1"/>
            </p:cNvSpPr>
            <p:nvPr/>
          </p:nvSpPr>
          <p:spPr bwMode="auto">
            <a:xfrm>
              <a:off x="912" y="2880"/>
              <a:ext cx="220" cy="135"/>
            </a:xfrm>
            <a:prstGeom prst="rect">
              <a:avLst/>
            </a:prstGeom>
            <a:noFill/>
            <a:ln w="9525">
              <a:noFill/>
              <a:miter lim="800000"/>
              <a:headEnd/>
              <a:tailEnd/>
            </a:ln>
          </p:spPr>
          <p:txBody>
            <a:bodyPr wrap="none">
              <a:spAutoFit/>
            </a:bodyPr>
            <a:lstStyle/>
            <a:p>
              <a:pPr algn="l" rtl="0"/>
              <a:r>
                <a:rPr lang="he-IL" sz="800"/>
                <a:t>סעד</a:t>
              </a:r>
              <a:endParaRPr lang="en-US" sz="800"/>
            </a:p>
          </p:txBody>
        </p:sp>
        <p:sp>
          <p:nvSpPr>
            <p:cNvPr id="4206" name="Oval 128"/>
            <p:cNvSpPr>
              <a:spLocks noChangeArrowheads="1"/>
            </p:cNvSpPr>
            <p:nvPr/>
          </p:nvSpPr>
          <p:spPr bwMode="auto">
            <a:xfrm>
              <a:off x="912" y="2943"/>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29" name="Group 129"/>
          <p:cNvGrpSpPr>
            <a:grpSpLocks/>
          </p:cNvGrpSpPr>
          <p:nvPr/>
        </p:nvGrpSpPr>
        <p:grpSpPr bwMode="auto">
          <a:xfrm>
            <a:off x="685800" y="4724400"/>
            <a:ext cx="673100" cy="219075"/>
            <a:chOff x="432" y="2976"/>
            <a:chExt cx="424" cy="138"/>
          </a:xfrm>
        </p:grpSpPr>
        <p:grpSp>
          <p:nvGrpSpPr>
            <p:cNvPr id="30" name="Group 130"/>
            <p:cNvGrpSpPr>
              <a:grpSpLocks/>
            </p:cNvGrpSpPr>
            <p:nvPr/>
          </p:nvGrpSpPr>
          <p:grpSpPr bwMode="auto">
            <a:xfrm>
              <a:off x="720" y="3024"/>
              <a:ext cx="136" cy="90"/>
              <a:chOff x="887" y="577"/>
              <a:chExt cx="252" cy="176"/>
            </a:xfrm>
          </p:grpSpPr>
          <p:sp>
            <p:nvSpPr>
              <p:cNvPr id="4194" name="Line 131"/>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4195" name="Line 132"/>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4196" name="Rectangle 133"/>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4197" name="Line 134"/>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4198" name="Rectangle 135"/>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4199" name="Freeform 136"/>
              <p:cNvSpPr>
                <a:spLocks/>
              </p:cNvSpPr>
              <p:nvPr/>
            </p:nvSpPr>
            <p:spPr bwMode="auto">
              <a:xfrm>
                <a:off x="921" y="624"/>
                <a:ext cx="218" cy="68"/>
              </a:xfrm>
              <a:custGeom>
                <a:avLst/>
                <a:gdLst>
                  <a:gd name="T0" fmla="*/ 0 w 181"/>
                  <a:gd name="T1" fmla="*/ 103 h 45"/>
                  <a:gd name="T2" fmla="*/ 132 w 181"/>
                  <a:gd name="T3" fmla="*/ 0 h 45"/>
                  <a:gd name="T4" fmla="*/ 263 w 181"/>
                  <a:gd name="T5" fmla="*/ 103 h 45"/>
                  <a:gd name="T6" fmla="*/ 0 w 181"/>
                  <a:gd name="T7" fmla="*/ 103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200" name="Rectangle 137"/>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31" name="Group 138"/>
              <p:cNvGrpSpPr>
                <a:grpSpLocks/>
              </p:cNvGrpSpPr>
              <p:nvPr/>
            </p:nvGrpSpPr>
            <p:grpSpPr bwMode="auto">
              <a:xfrm>
                <a:off x="1052" y="585"/>
                <a:ext cx="67" cy="168"/>
                <a:chOff x="340" y="402"/>
                <a:chExt cx="67" cy="168"/>
              </a:xfrm>
            </p:grpSpPr>
            <p:sp>
              <p:nvSpPr>
                <p:cNvPr id="4202" name="Line 139"/>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203" name="Oval 140"/>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4192" name="Text Box 141"/>
            <p:cNvSpPr txBox="1">
              <a:spLocks noChangeArrowheads="1"/>
            </p:cNvSpPr>
            <p:nvPr/>
          </p:nvSpPr>
          <p:spPr bwMode="auto">
            <a:xfrm>
              <a:off x="432" y="2976"/>
              <a:ext cx="352" cy="135"/>
            </a:xfrm>
            <a:prstGeom prst="rect">
              <a:avLst/>
            </a:prstGeom>
            <a:noFill/>
            <a:ln w="9525">
              <a:noFill/>
              <a:miter lim="800000"/>
              <a:headEnd/>
              <a:tailEnd/>
            </a:ln>
          </p:spPr>
          <p:txBody>
            <a:bodyPr wrap="none">
              <a:spAutoFit/>
            </a:bodyPr>
            <a:lstStyle/>
            <a:p>
              <a:pPr algn="l" rtl="0"/>
              <a:r>
                <a:rPr lang="he-IL" sz="800"/>
                <a:t>כפר דרום</a:t>
              </a:r>
              <a:endParaRPr lang="en-US" sz="800"/>
            </a:p>
          </p:txBody>
        </p:sp>
        <p:sp>
          <p:nvSpPr>
            <p:cNvPr id="4193" name="Oval 142"/>
            <p:cNvSpPr>
              <a:spLocks noChangeArrowheads="1"/>
            </p:cNvSpPr>
            <p:nvPr/>
          </p:nvSpPr>
          <p:spPr bwMode="auto">
            <a:xfrm>
              <a:off x="720" y="2976"/>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7360" name="Group 143"/>
          <p:cNvGrpSpPr>
            <a:grpSpLocks/>
          </p:cNvGrpSpPr>
          <p:nvPr/>
        </p:nvGrpSpPr>
        <p:grpSpPr bwMode="auto">
          <a:xfrm>
            <a:off x="2495550" y="1535113"/>
            <a:ext cx="247650" cy="263525"/>
            <a:chOff x="1572" y="967"/>
            <a:chExt cx="156" cy="166"/>
          </a:xfrm>
        </p:grpSpPr>
        <p:sp>
          <p:nvSpPr>
            <p:cNvPr id="4186" name="Text Box 144"/>
            <p:cNvSpPr txBox="1">
              <a:spLocks noChangeArrowheads="1"/>
            </p:cNvSpPr>
            <p:nvPr/>
          </p:nvSpPr>
          <p:spPr bwMode="auto">
            <a:xfrm>
              <a:off x="1572" y="1056"/>
              <a:ext cx="156" cy="77"/>
            </a:xfrm>
            <a:prstGeom prst="rect">
              <a:avLst/>
            </a:prstGeom>
            <a:noFill/>
            <a:ln w="9525">
              <a:noFill/>
              <a:miter lim="800000"/>
              <a:headEnd/>
              <a:tailEnd/>
            </a:ln>
          </p:spPr>
          <p:txBody>
            <a:bodyPr wrap="none" lIns="0" tIns="0" rIns="0" bIns="0">
              <a:spAutoFit/>
            </a:bodyPr>
            <a:lstStyle/>
            <a:p>
              <a:r>
                <a:rPr lang="he-IL" sz="800"/>
                <a:t>מכורה</a:t>
              </a:r>
              <a:endParaRPr lang="en-US" sz="800"/>
            </a:p>
          </p:txBody>
        </p:sp>
        <p:grpSp>
          <p:nvGrpSpPr>
            <p:cNvPr id="7361" name="Group 145"/>
            <p:cNvGrpSpPr>
              <a:grpSpLocks/>
            </p:cNvGrpSpPr>
            <p:nvPr/>
          </p:nvGrpSpPr>
          <p:grpSpPr bwMode="auto">
            <a:xfrm>
              <a:off x="1584" y="967"/>
              <a:ext cx="120" cy="89"/>
              <a:chOff x="1482" y="425"/>
              <a:chExt cx="150" cy="109"/>
            </a:xfrm>
          </p:grpSpPr>
          <p:sp>
            <p:nvSpPr>
              <p:cNvPr id="4189" name="AutoShape 146"/>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90" name="AutoShape 147"/>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88" name="Oval 148"/>
            <p:cNvSpPr>
              <a:spLocks noChangeArrowheads="1"/>
            </p:cNvSpPr>
            <p:nvPr/>
          </p:nvSpPr>
          <p:spPr bwMode="auto">
            <a:xfrm>
              <a:off x="1584" y="1008"/>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7362" name="Group 149"/>
          <p:cNvGrpSpPr>
            <a:grpSpLocks/>
          </p:cNvGrpSpPr>
          <p:nvPr/>
        </p:nvGrpSpPr>
        <p:grpSpPr bwMode="auto">
          <a:xfrm>
            <a:off x="2195513" y="2133600"/>
            <a:ext cx="293687" cy="277813"/>
            <a:chOff x="1351" y="1342"/>
            <a:chExt cx="185" cy="175"/>
          </a:xfrm>
        </p:grpSpPr>
        <p:sp>
          <p:nvSpPr>
            <p:cNvPr id="4181" name="Text Box 150"/>
            <p:cNvSpPr txBox="1">
              <a:spLocks noChangeArrowheads="1"/>
            </p:cNvSpPr>
            <p:nvPr/>
          </p:nvSpPr>
          <p:spPr bwMode="auto">
            <a:xfrm>
              <a:off x="1351" y="1440"/>
              <a:ext cx="185" cy="77"/>
            </a:xfrm>
            <a:prstGeom prst="rect">
              <a:avLst/>
            </a:prstGeom>
            <a:noFill/>
            <a:ln w="9525">
              <a:noFill/>
              <a:miter lim="800000"/>
              <a:headEnd/>
              <a:tailEnd/>
            </a:ln>
          </p:spPr>
          <p:txBody>
            <a:bodyPr wrap="none" lIns="0" tIns="0" rIns="0" bIns="0">
              <a:spAutoFit/>
            </a:bodyPr>
            <a:lstStyle/>
            <a:p>
              <a:r>
                <a:rPr lang="he-IL" sz="800"/>
                <a:t>שלוחות</a:t>
              </a:r>
              <a:endParaRPr lang="en-US" sz="800"/>
            </a:p>
          </p:txBody>
        </p:sp>
        <p:grpSp>
          <p:nvGrpSpPr>
            <p:cNvPr id="7363" name="Group 151"/>
            <p:cNvGrpSpPr>
              <a:grpSpLocks/>
            </p:cNvGrpSpPr>
            <p:nvPr/>
          </p:nvGrpSpPr>
          <p:grpSpPr bwMode="auto">
            <a:xfrm>
              <a:off x="1368" y="1342"/>
              <a:ext cx="120" cy="89"/>
              <a:chOff x="1482" y="425"/>
              <a:chExt cx="150" cy="109"/>
            </a:xfrm>
          </p:grpSpPr>
          <p:sp>
            <p:nvSpPr>
              <p:cNvPr id="4184" name="AutoShape 152"/>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85" name="AutoShape 153"/>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83" name="Oval 154"/>
            <p:cNvSpPr>
              <a:spLocks noChangeArrowheads="1"/>
            </p:cNvSpPr>
            <p:nvPr/>
          </p:nvSpPr>
          <p:spPr bwMode="auto">
            <a:xfrm>
              <a:off x="1488" y="1392"/>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7364" name="Group 155"/>
          <p:cNvGrpSpPr>
            <a:grpSpLocks/>
          </p:cNvGrpSpPr>
          <p:nvPr/>
        </p:nvGrpSpPr>
        <p:grpSpPr bwMode="auto">
          <a:xfrm>
            <a:off x="2051050" y="2708275"/>
            <a:ext cx="344488" cy="228600"/>
            <a:chOff x="1271" y="1728"/>
            <a:chExt cx="217" cy="144"/>
          </a:xfrm>
        </p:grpSpPr>
        <p:sp>
          <p:nvSpPr>
            <p:cNvPr id="4176" name="Oval 156"/>
            <p:cNvSpPr>
              <a:spLocks noChangeArrowheads="1"/>
            </p:cNvSpPr>
            <p:nvPr/>
          </p:nvSpPr>
          <p:spPr bwMode="auto">
            <a:xfrm>
              <a:off x="1271" y="1776"/>
              <a:ext cx="25" cy="33"/>
            </a:xfrm>
            <a:prstGeom prst="ellipse">
              <a:avLst/>
            </a:prstGeom>
            <a:solidFill>
              <a:srgbClr val="FF6600"/>
            </a:solidFill>
            <a:ln w="9525">
              <a:noFill/>
              <a:round/>
              <a:headEnd/>
              <a:tailEnd/>
            </a:ln>
          </p:spPr>
          <p:txBody>
            <a:bodyPr wrap="none" anchor="ctr"/>
            <a:lstStyle/>
            <a:p>
              <a:pPr algn="ctr"/>
              <a:endParaRPr lang="en-US"/>
            </a:p>
          </p:txBody>
        </p:sp>
        <p:sp>
          <p:nvSpPr>
            <p:cNvPr id="4177" name="Text Box 157"/>
            <p:cNvSpPr txBox="1">
              <a:spLocks noChangeArrowheads="1"/>
            </p:cNvSpPr>
            <p:nvPr/>
          </p:nvSpPr>
          <p:spPr bwMode="auto">
            <a:xfrm>
              <a:off x="1316" y="1795"/>
              <a:ext cx="172" cy="77"/>
            </a:xfrm>
            <a:prstGeom prst="rect">
              <a:avLst/>
            </a:prstGeom>
            <a:noFill/>
            <a:ln w="9525">
              <a:noFill/>
              <a:miter lim="800000"/>
              <a:headEnd/>
              <a:tailEnd/>
            </a:ln>
          </p:spPr>
          <p:txBody>
            <a:bodyPr wrap="none" lIns="0" tIns="0" rIns="0" bIns="0">
              <a:spAutoFit/>
            </a:bodyPr>
            <a:lstStyle/>
            <a:p>
              <a:r>
                <a:rPr lang="he-IL" sz="800"/>
                <a:t>עלומים</a:t>
              </a:r>
              <a:endParaRPr lang="en-US" sz="800"/>
            </a:p>
          </p:txBody>
        </p:sp>
        <p:grpSp>
          <p:nvGrpSpPr>
            <p:cNvPr id="7365" name="Group 158"/>
            <p:cNvGrpSpPr>
              <a:grpSpLocks/>
            </p:cNvGrpSpPr>
            <p:nvPr/>
          </p:nvGrpSpPr>
          <p:grpSpPr bwMode="auto">
            <a:xfrm>
              <a:off x="1296" y="1728"/>
              <a:ext cx="120" cy="89"/>
              <a:chOff x="1482" y="425"/>
              <a:chExt cx="150" cy="109"/>
            </a:xfrm>
          </p:grpSpPr>
          <p:sp>
            <p:nvSpPr>
              <p:cNvPr id="4179" name="AutoShape 159"/>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80" name="AutoShape 160"/>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grpSp>
      <p:grpSp>
        <p:nvGrpSpPr>
          <p:cNvPr id="7366" name="Group 161"/>
          <p:cNvGrpSpPr>
            <a:grpSpLocks/>
          </p:cNvGrpSpPr>
          <p:nvPr/>
        </p:nvGrpSpPr>
        <p:grpSpPr bwMode="auto">
          <a:xfrm>
            <a:off x="1979613" y="2924175"/>
            <a:ext cx="457200" cy="293688"/>
            <a:chOff x="1248" y="1831"/>
            <a:chExt cx="288" cy="185"/>
          </a:xfrm>
        </p:grpSpPr>
        <p:sp>
          <p:nvSpPr>
            <p:cNvPr id="4171" name="Oval 162"/>
            <p:cNvSpPr>
              <a:spLocks noChangeArrowheads="1"/>
            </p:cNvSpPr>
            <p:nvPr/>
          </p:nvSpPr>
          <p:spPr bwMode="auto">
            <a:xfrm>
              <a:off x="1296" y="1968"/>
              <a:ext cx="25" cy="33"/>
            </a:xfrm>
            <a:prstGeom prst="ellipse">
              <a:avLst/>
            </a:prstGeom>
            <a:solidFill>
              <a:srgbClr val="FF6600"/>
            </a:solidFill>
            <a:ln w="9525">
              <a:noFill/>
              <a:round/>
              <a:headEnd/>
              <a:tailEnd/>
            </a:ln>
          </p:spPr>
          <p:txBody>
            <a:bodyPr wrap="none" anchor="ctr"/>
            <a:lstStyle/>
            <a:p>
              <a:pPr algn="ctr"/>
              <a:endParaRPr lang="en-US"/>
            </a:p>
          </p:txBody>
        </p:sp>
        <p:grpSp>
          <p:nvGrpSpPr>
            <p:cNvPr id="7367" name="Group 163"/>
            <p:cNvGrpSpPr>
              <a:grpSpLocks/>
            </p:cNvGrpSpPr>
            <p:nvPr/>
          </p:nvGrpSpPr>
          <p:grpSpPr bwMode="auto">
            <a:xfrm>
              <a:off x="1248" y="1831"/>
              <a:ext cx="120" cy="89"/>
              <a:chOff x="1482" y="425"/>
              <a:chExt cx="150" cy="109"/>
            </a:xfrm>
          </p:grpSpPr>
          <p:sp>
            <p:nvSpPr>
              <p:cNvPr id="4174" name="AutoShape 164"/>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75" name="AutoShape 165"/>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73" name="Text Box 166"/>
            <p:cNvSpPr txBox="1">
              <a:spLocks noChangeArrowheads="1"/>
            </p:cNvSpPr>
            <p:nvPr/>
          </p:nvSpPr>
          <p:spPr bwMode="auto">
            <a:xfrm>
              <a:off x="1286" y="1881"/>
              <a:ext cx="250" cy="135"/>
            </a:xfrm>
            <a:prstGeom prst="rect">
              <a:avLst/>
            </a:prstGeom>
            <a:noFill/>
            <a:ln w="9525">
              <a:noFill/>
              <a:miter lim="800000"/>
              <a:headEnd/>
              <a:tailEnd/>
            </a:ln>
          </p:spPr>
          <p:txBody>
            <a:bodyPr wrap="none">
              <a:spAutoFit/>
            </a:bodyPr>
            <a:lstStyle/>
            <a:p>
              <a:pPr algn="l" rtl="0"/>
              <a:r>
                <a:rPr lang="he-IL" sz="800"/>
                <a:t>תחיה</a:t>
              </a:r>
              <a:endParaRPr lang="en-US" sz="800"/>
            </a:p>
          </p:txBody>
        </p:sp>
      </p:grpSp>
      <p:grpSp>
        <p:nvGrpSpPr>
          <p:cNvPr id="7368" name="Group 167"/>
          <p:cNvGrpSpPr>
            <a:grpSpLocks/>
          </p:cNvGrpSpPr>
          <p:nvPr/>
        </p:nvGrpSpPr>
        <p:grpSpPr bwMode="auto">
          <a:xfrm>
            <a:off x="2555875" y="1268413"/>
            <a:ext cx="366713" cy="290512"/>
            <a:chOff x="1248" y="1584"/>
            <a:chExt cx="231" cy="183"/>
          </a:xfrm>
        </p:grpSpPr>
        <p:sp>
          <p:nvSpPr>
            <p:cNvPr id="4166" name="Oval 168"/>
            <p:cNvSpPr>
              <a:spLocks noChangeArrowheads="1"/>
            </p:cNvSpPr>
            <p:nvPr/>
          </p:nvSpPr>
          <p:spPr bwMode="auto">
            <a:xfrm>
              <a:off x="1296" y="1647"/>
              <a:ext cx="25" cy="33"/>
            </a:xfrm>
            <a:prstGeom prst="ellipse">
              <a:avLst/>
            </a:prstGeom>
            <a:solidFill>
              <a:srgbClr val="FF6600"/>
            </a:solidFill>
            <a:ln w="9525">
              <a:noFill/>
              <a:round/>
              <a:headEnd/>
              <a:tailEnd/>
            </a:ln>
          </p:spPr>
          <p:txBody>
            <a:bodyPr wrap="none" anchor="ctr"/>
            <a:lstStyle/>
            <a:p>
              <a:pPr algn="ctr"/>
              <a:endParaRPr lang="en-US"/>
            </a:p>
          </p:txBody>
        </p:sp>
        <p:grpSp>
          <p:nvGrpSpPr>
            <p:cNvPr id="7369" name="Group 169"/>
            <p:cNvGrpSpPr>
              <a:grpSpLocks/>
            </p:cNvGrpSpPr>
            <p:nvPr/>
          </p:nvGrpSpPr>
          <p:grpSpPr bwMode="auto">
            <a:xfrm>
              <a:off x="1320" y="1584"/>
              <a:ext cx="120" cy="89"/>
              <a:chOff x="1482" y="425"/>
              <a:chExt cx="150" cy="109"/>
            </a:xfrm>
          </p:grpSpPr>
          <p:sp>
            <p:nvSpPr>
              <p:cNvPr id="4169" name="AutoShape 170"/>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70" name="AutoShape 171"/>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68" name="Text Box 172"/>
            <p:cNvSpPr txBox="1">
              <a:spLocks noChangeArrowheads="1"/>
            </p:cNvSpPr>
            <p:nvPr/>
          </p:nvSpPr>
          <p:spPr bwMode="auto">
            <a:xfrm>
              <a:off x="1248" y="1632"/>
              <a:ext cx="231" cy="135"/>
            </a:xfrm>
            <a:prstGeom prst="rect">
              <a:avLst/>
            </a:prstGeom>
            <a:noFill/>
            <a:ln w="9525">
              <a:noFill/>
              <a:miter lim="800000"/>
              <a:headEnd/>
              <a:tailEnd/>
            </a:ln>
          </p:spPr>
          <p:txBody>
            <a:bodyPr wrap="none">
              <a:spAutoFit/>
            </a:bodyPr>
            <a:lstStyle/>
            <a:p>
              <a:pPr algn="l" rtl="0"/>
              <a:r>
                <a:rPr lang="he-IL" sz="800"/>
                <a:t>שחר</a:t>
              </a:r>
              <a:endParaRPr lang="en-US" sz="800"/>
            </a:p>
          </p:txBody>
        </p:sp>
      </p:grpSp>
      <p:grpSp>
        <p:nvGrpSpPr>
          <p:cNvPr id="7370" name="Group 173"/>
          <p:cNvGrpSpPr>
            <a:grpSpLocks/>
          </p:cNvGrpSpPr>
          <p:nvPr/>
        </p:nvGrpSpPr>
        <p:grpSpPr bwMode="auto">
          <a:xfrm>
            <a:off x="3276600" y="836613"/>
            <a:ext cx="404813" cy="279400"/>
            <a:chOff x="2064" y="535"/>
            <a:chExt cx="255" cy="176"/>
          </a:xfrm>
        </p:grpSpPr>
        <p:sp>
          <p:nvSpPr>
            <p:cNvPr id="4161" name="Text Box 174"/>
            <p:cNvSpPr txBox="1">
              <a:spLocks noChangeArrowheads="1"/>
            </p:cNvSpPr>
            <p:nvPr/>
          </p:nvSpPr>
          <p:spPr bwMode="auto">
            <a:xfrm>
              <a:off x="2064" y="576"/>
              <a:ext cx="255" cy="135"/>
            </a:xfrm>
            <a:prstGeom prst="rect">
              <a:avLst/>
            </a:prstGeom>
            <a:noFill/>
            <a:ln w="9525">
              <a:noFill/>
              <a:miter lim="800000"/>
              <a:headEnd/>
              <a:tailEnd/>
            </a:ln>
          </p:spPr>
          <p:txBody>
            <a:bodyPr wrap="none">
              <a:spAutoFit/>
            </a:bodyPr>
            <a:lstStyle/>
            <a:p>
              <a:pPr algn="l" rtl="0"/>
              <a:r>
                <a:rPr lang="he-IL" sz="800" dirty="0" err="1"/>
                <a:t>ביריה</a:t>
              </a:r>
              <a:endParaRPr lang="en-US" sz="800" dirty="0"/>
            </a:p>
          </p:txBody>
        </p:sp>
        <p:grpSp>
          <p:nvGrpSpPr>
            <p:cNvPr id="7371" name="Group 175"/>
            <p:cNvGrpSpPr>
              <a:grpSpLocks/>
            </p:cNvGrpSpPr>
            <p:nvPr/>
          </p:nvGrpSpPr>
          <p:grpSpPr bwMode="auto">
            <a:xfrm>
              <a:off x="2112" y="535"/>
              <a:ext cx="120" cy="89"/>
              <a:chOff x="1482" y="425"/>
              <a:chExt cx="150" cy="109"/>
            </a:xfrm>
          </p:grpSpPr>
          <p:sp>
            <p:nvSpPr>
              <p:cNvPr id="4164" name="AutoShape 176"/>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65" name="AutoShape 177"/>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63" name="Oval 178"/>
            <p:cNvSpPr>
              <a:spLocks noChangeArrowheads="1"/>
            </p:cNvSpPr>
            <p:nvPr/>
          </p:nvSpPr>
          <p:spPr bwMode="auto">
            <a:xfrm>
              <a:off x="2087" y="624"/>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7372" name="Group 179"/>
          <p:cNvGrpSpPr>
            <a:grpSpLocks/>
          </p:cNvGrpSpPr>
          <p:nvPr/>
        </p:nvGrpSpPr>
        <p:grpSpPr bwMode="auto">
          <a:xfrm>
            <a:off x="1752600" y="3352800"/>
            <a:ext cx="444500" cy="290513"/>
            <a:chOff x="1104" y="2112"/>
            <a:chExt cx="280" cy="183"/>
          </a:xfrm>
        </p:grpSpPr>
        <p:grpSp>
          <p:nvGrpSpPr>
            <p:cNvPr id="7373" name="Group 180"/>
            <p:cNvGrpSpPr>
              <a:grpSpLocks/>
            </p:cNvGrpSpPr>
            <p:nvPr/>
          </p:nvGrpSpPr>
          <p:grpSpPr bwMode="auto">
            <a:xfrm>
              <a:off x="1152" y="2112"/>
              <a:ext cx="120" cy="89"/>
              <a:chOff x="1482" y="425"/>
              <a:chExt cx="150" cy="109"/>
            </a:xfrm>
          </p:grpSpPr>
          <p:sp>
            <p:nvSpPr>
              <p:cNvPr id="4159" name="AutoShape 181"/>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60" name="AutoShape 182"/>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57" name="Text Box 183"/>
            <p:cNvSpPr txBox="1">
              <a:spLocks noChangeArrowheads="1"/>
            </p:cNvSpPr>
            <p:nvPr/>
          </p:nvSpPr>
          <p:spPr bwMode="auto">
            <a:xfrm>
              <a:off x="1104" y="2160"/>
              <a:ext cx="280" cy="135"/>
            </a:xfrm>
            <a:prstGeom prst="rect">
              <a:avLst/>
            </a:prstGeom>
            <a:noFill/>
            <a:ln w="9525">
              <a:noFill/>
              <a:miter lim="800000"/>
              <a:headEnd/>
              <a:tailEnd/>
            </a:ln>
          </p:spPr>
          <p:txBody>
            <a:bodyPr wrap="none">
              <a:spAutoFit/>
            </a:bodyPr>
            <a:lstStyle/>
            <a:p>
              <a:pPr algn="l" rtl="0"/>
              <a:r>
                <a:rPr lang="he-IL" sz="800"/>
                <a:t>אחדות</a:t>
              </a:r>
              <a:endParaRPr lang="en-US" sz="800"/>
            </a:p>
          </p:txBody>
        </p:sp>
        <p:sp>
          <p:nvSpPr>
            <p:cNvPr id="4158" name="Oval 184"/>
            <p:cNvSpPr>
              <a:spLocks noChangeArrowheads="1"/>
            </p:cNvSpPr>
            <p:nvPr/>
          </p:nvSpPr>
          <p:spPr bwMode="auto">
            <a:xfrm>
              <a:off x="1152" y="2175"/>
              <a:ext cx="25" cy="33"/>
            </a:xfrm>
            <a:prstGeom prst="ellipse">
              <a:avLst/>
            </a:prstGeom>
            <a:solidFill>
              <a:srgbClr val="FF6600"/>
            </a:solidFill>
            <a:ln w="9525">
              <a:noFill/>
              <a:round/>
              <a:headEnd/>
              <a:tailEnd/>
            </a:ln>
          </p:spPr>
          <p:txBody>
            <a:bodyPr wrap="none" anchor="ctr"/>
            <a:lstStyle/>
            <a:p>
              <a:pPr algn="ctr"/>
              <a:endParaRPr lang="en-US"/>
            </a:p>
          </p:txBody>
        </p:sp>
      </p:grpSp>
      <p:sp>
        <p:nvSpPr>
          <p:cNvPr id="4116" name="Text Box 185"/>
          <p:cNvSpPr txBox="1">
            <a:spLocks noChangeArrowheads="1"/>
          </p:cNvSpPr>
          <p:nvPr/>
        </p:nvSpPr>
        <p:spPr bwMode="auto">
          <a:xfrm>
            <a:off x="533400" y="228600"/>
            <a:ext cx="2316163" cy="244475"/>
          </a:xfrm>
          <a:prstGeom prst="rect">
            <a:avLst/>
          </a:prstGeom>
          <a:noFill/>
          <a:ln w="9525" algn="ctr">
            <a:noFill/>
            <a:miter lim="800000"/>
            <a:headEnd/>
            <a:tailEnd/>
          </a:ln>
        </p:spPr>
        <p:txBody>
          <a:bodyPr wrap="none">
            <a:spAutoFit/>
          </a:bodyPr>
          <a:lstStyle/>
          <a:p>
            <a:pPr algn="ctr"/>
            <a:r>
              <a:rPr lang="he-IL" sz="1000" b="1">
                <a:solidFill>
                  <a:schemeClr val="accent1"/>
                </a:solidFill>
              </a:rPr>
              <a:t>העשייה ההתיישבותית בשנים 1947-1950</a:t>
            </a:r>
            <a:endParaRPr lang="en-US" sz="1000" b="1">
              <a:solidFill>
                <a:schemeClr val="accent1"/>
              </a:solidFill>
            </a:endParaRPr>
          </a:p>
        </p:txBody>
      </p:sp>
      <p:sp>
        <p:nvSpPr>
          <p:cNvPr id="4117" name="Rectangle 186"/>
          <p:cNvSpPr>
            <a:spLocks noChangeArrowheads="1"/>
          </p:cNvSpPr>
          <p:nvPr/>
        </p:nvSpPr>
        <p:spPr bwMode="auto">
          <a:xfrm>
            <a:off x="4524375" y="333375"/>
            <a:ext cx="4151313" cy="1582738"/>
          </a:xfrm>
          <a:prstGeom prst="rect">
            <a:avLst/>
          </a:prstGeom>
          <a:noFill/>
          <a:ln w="9525">
            <a:noFill/>
            <a:miter lim="800000"/>
            <a:headEnd/>
            <a:tailEnd/>
          </a:ln>
        </p:spPr>
        <p:txBody>
          <a:bodyPr/>
          <a:lstStyle/>
          <a:p>
            <a:pPr marL="990600" lvl="1" indent="-533400" algn="just">
              <a:spcBef>
                <a:spcPct val="20000"/>
              </a:spcBef>
            </a:pPr>
            <a:endParaRPr lang="en-US" sz="2800">
              <a:solidFill>
                <a:schemeClr val="bg2"/>
              </a:solidFill>
            </a:endParaRPr>
          </a:p>
        </p:txBody>
      </p:sp>
      <p:grpSp>
        <p:nvGrpSpPr>
          <p:cNvPr id="7374" name="Group 187"/>
          <p:cNvGrpSpPr>
            <a:grpSpLocks/>
          </p:cNvGrpSpPr>
          <p:nvPr/>
        </p:nvGrpSpPr>
        <p:grpSpPr bwMode="auto">
          <a:xfrm>
            <a:off x="5003800" y="1412776"/>
            <a:ext cx="431800" cy="288925"/>
            <a:chOff x="3152" y="1026"/>
            <a:chExt cx="272" cy="182"/>
          </a:xfrm>
        </p:grpSpPr>
        <p:sp>
          <p:nvSpPr>
            <p:cNvPr id="4146" name="Line 188"/>
            <p:cNvSpPr>
              <a:spLocks noChangeShapeType="1"/>
            </p:cNvSpPr>
            <p:nvPr/>
          </p:nvSpPr>
          <p:spPr bwMode="auto">
            <a:xfrm>
              <a:off x="3181" y="1056"/>
              <a:ext cx="0" cy="141"/>
            </a:xfrm>
            <a:prstGeom prst="line">
              <a:avLst/>
            </a:prstGeom>
            <a:noFill/>
            <a:ln w="19050">
              <a:solidFill>
                <a:srgbClr val="977331"/>
              </a:solidFill>
              <a:round/>
              <a:headEnd/>
              <a:tailEnd/>
            </a:ln>
          </p:spPr>
          <p:txBody>
            <a:bodyPr/>
            <a:lstStyle/>
            <a:p>
              <a:endParaRPr lang="he-IL"/>
            </a:p>
          </p:txBody>
        </p:sp>
        <p:sp>
          <p:nvSpPr>
            <p:cNvPr id="4147" name="Line 189"/>
            <p:cNvSpPr>
              <a:spLocks noChangeShapeType="1"/>
            </p:cNvSpPr>
            <p:nvPr/>
          </p:nvSpPr>
          <p:spPr bwMode="auto">
            <a:xfrm>
              <a:off x="3256" y="1054"/>
              <a:ext cx="0" cy="141"/>
            </a:xfrm>
            <a:prstGeom prst="line">
              <a:avLst/>
            </a:prstGeom>
            <a:noFill/>
            <a:ln w="19050">
              <a:solidFill>
                <a:srgbClr val="977331"/>
              </a:solidFill>
              <a:round/>
              <a:headEnd/>
              <a:tailEnd/>
            </a:ln>
          </p:spPr>
          <p:txBody>
            <a:bodyPr/>
            <a:lstStyle/>
            <a:p>
              <a:endParaRPr lang="he-IL"/>
            </a:p>
          </p:txBody>
        </p:sp>
        <p:sp>
          <p:nvSpPr>
            <p:cNvPr id="4148" name="Rectangle 190"/>
            <p:cNvSpPr>
              <a:spLocks noChangeArrowheads="1"/>
            </p:cNvSpPr>
            <p:nvPr/>
          </p:nvSpPr>
          <p:spPr bwMode="auto">
            <a:xfrm>
              <a:off x="3152" y="1026"/>
              <a:ext cx="133" cy="83"/>
            </a:xfrm>
            <a:prstGeom prst="rect">
              <a:avLst/>
            </a:prstGeom>
            <a:solidFill>
              <a:srgbClr val="BF913F"/>
            </a:solidFill>
            <a:ln w="9525" algn="ctr">
              <a:solidFill>
                <a:srgbClr val="977331"/>
              </a:solidFill>
              <a:miter lim="800000"/>
              <a:headEnd/>
              <a:tailEnd/>
            </a:ln>
          </p:spPr>
          <p:txBody>
            <a:bodyPr wrap="none" anchor="ctr"/>
            <a:lstStyle/>
            <a:p>
              <a:pPr algn="ctr" rtl="0"/>
              <a:endParaRPr lang="en-US" sz="1200"/>
            </a:p>
          </p:txBody>
        </p:sp>
        <p:sp>
          <p:nvSpPr>
            <p:cNvPr id="4149" name="Line 191"/>
            <p:cNvSpPr>
              <a:spLocks noChangeShapeType="1"/>
            </p:cNvSpPr>
            <p:nvPr/>
          </p:nvSpPr>
          <p:spPr bwMode="auto">
            <a:xfrm>
              <a:off x="3183" y="1158"/>
              <a:ext cx="73" cy="0"/>
            </a:xfrm>
            <a:prstGeom prst="line">
              <a:avLst/>
            </a:prstGeom>
            <a:noFill/>
            <a:ln w="19050">
              <a:solidFill>
                <a:srgbClr val="977331"/>
              </a:solidFill>
              <a:round/>
              <a:headEnd/>
              <a:tailEnd/>
            </a:ln>
          </p:spPr>
          <p:txBody>
            <a:bodyPr/>
            <a:lstStyle/>
            <a:p>
              <a:endParaRPr lang="he-IL"/>
            </a:p>
          </p:txBody>
        </p:sp>
        <p:sp>
          <p:nvSpPr>
            <p:cNvPr id="4150" name="Rectangle 192"/>
            <p:cNvSpPr>
              <a:spLocks noChangeArrowheads="1"/>
            </p:cNvSpPr>
            <p:nvPr/>
          </p:nvSpPr>
          <p:spPr bwMode="auto">
            <a:xfrm>
              <a:off x="3236" y="1134"/>
              <a:ext cx="147" cy="72"/>
            </a:xfrm>
            <a:prstGeom prst="rect">
              <a:avLst/>
            </a:prstGeom>
            <a:solidFill>
              <a:srgbClr val="D1B075"/>
            </a:solidFill>
            <a:ln w="9525">
              <a:noFill/>
              <a:miter lim="800000"/>
              <a:headEnd/>
              <a:tailEnd/>
            </a:ln>
          </p:spPr>
          <p:txBody>
            <a:bodyPr wrap="none" anchor="ctr"/>
            <a:lstStyle/>
            <a:p>
              <a:pPr algn="ctr"/>
              <a:endParaRPr lang="en-US" sz="1200"/>
            </a:p>
          </p:txBody>
        </p:sp>
        <p:sp>
          <p:nvSpPr>
            <p:cNvPr id="4151" name="Freeform 193"/>
            <p:cNvSpPr>
              <a:spLocks/>
            </p:cNvSpPr>
            <p:nvPr/>
          </p:nvSpPr>
          <p:spPr bwMode="auto">
            <a:xfrm>
              <a:off x="3189" y="1075"/>
              <a:ext cx="235" cy="70"/>
            </a:xfrm>
            <a:custGeom>
              <a:avLst/>
              <a:gdLst>
                <a:gd name="T0" fmla="*/ 0 w 181"/>
                <a:gd name="T1" fmla="*/ 109 h 45"/>
                <a:gd name="T2" fmla="*/ 153 w 181"/>
                <a:gd name="T3" fmla="*/ 0 h 45"/>
                <a:gd name="T4" fmla="*/ 305 w 181"/>
                <a:gd name="T5" fmla="*/ 109 h 45"/>
                <a:gd name="T6" fmla="*/ 0 w 181"/>
                <a:gd name="T7" fmla="*/ 109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152" name="Rectangle 194"/>
            <p:cNvSpPr>
              <a:spLocks noChangeArrowheads="1"/>
            </p:cNvSpPr>
            <p:nvPr/>
          </p:nvSpPr>
          <p:spPr bwMode="auto">
            <a:xfrm>
              <a:off x="3285" y="1158"/>
              <a:ext cx="22" cy="42"/>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7375" name="Group 195"/>
            <p:cNvGrpSpPr>
              <a:grpSpLocks/>
            </p:cNvGrpSpPr>
            <p:nvPr/>
          </p:nvGrpSpPr>
          <p:grpSpPr bwMode="auto">
            <a:xfrm>
              <a:off x="3331" y="1034"/>
              <a:ext cx="72" cy="174"/>
              <a:chOff x="340" y="402"/>
              <a:chExt cx="67" cy="168"/>
            </a:xfrm>
          </p:grpSpPr>
          <p:sp>
            <p:nvSpPr>
              <p:cNvPr id="4154" name="Line 196"/>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155" name="Oval 197"/>
              <p:cNvSpPr>
                <a:spLocks noChangeArrowheads="1"/>
              </p:cNvSpPr>
              <p:nvPr/>
            </p:nvSpPr>
            <p:spPr bwMode="auto">
              <a:xfrm>
                <a:off x="340" y="402"/>
                <a:ext cx="67" cy="137"/>
              </a:xfrm>
              <a:prstGeom prst="ellipse">
                <a:avLst/>
              </a:prstGeom>
              <a:solidFill>
                <a:srgbClr val="33CC33"/>
              </a:solidFill>
              <a:ln w="9525">
                <a:noFill/>
                <a:round/>
                <a:headEnd/>
                <a:tailEnd/>
              </a:ln>
            </p:spPr>
            <p:txBody>
              <a:bodyPr wrap="none" anchor="ctr"/>
              <a:lstStyle/>
              <a:p>
                <a:pPr algn="ctr" rtl="0"/>
                <a:endParaRPr lang="en-US" sz="1200"/>
              </a:p>
            </p:txBody>
          </p:sp>
        </p:grpSp>
      </p:grpSp>
      <p:grpSp>
        <p:nvGrpSpPr>
          <p:cNvPr id="7376" name="Group 198"/>
          <p:cNvGrpSpPr>
            <a:grpSpLocks/>
          </p:cNvGrpSpPr>
          <p:nvPr/>
        </p:nvGrpSpPr>
        <p:grpSpPr bwMode="auto">
          <a:xfrm>
            <a:off x="685800" y="441325"/>
            <a:ext cx="2057400" cy="244475"/>
            <a:chOff x="432" y="278"/>
            <a:chExt cx="1296" cy="154"/>
          </a:xfrm>
        </p:grpSpPr>
        <p:grpSp>
          <p:nvGrpSpPr>
            <p:cNvPr id="7377" name="Group 199"/>
            <p:cNvGrpSpPr>
              <a:grpSpLocks/>
            </p:cNvGrpSpPr>
            <p:nvPr/>
          </p:nvGrpSpPr>
          <p:grpSpPr bwMode="auto">
            <a:xfrm>
              <a:off x="1333" y="320"/>
              <a:ext cx="107" cy="78"/>
              <a:chOff x="1482" y="425"/>
              <a:chExt cx="150" cy="109"/>
            </a:xfrm>
          </p:grpSpPr>
          <p:sp>
            <p:nvSpPr>
              <p:cNvPr id="4144" name="AutoShape 200"/>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45" name="AutoShape 201"/>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27" name="Text Box 202"/>
            <p:cNvSpPr txBox="1">
              <a:spLocks noChangeArrowheads="1"/>
            </p:cNvSpPr>
            <p:nvPr/>
          </p:nvSpPr>
          <p:spPr bwMode="auto">
            <a:xfrm>
              <a:off x="551" y="278"/>
              <a:ext cx="1177" cy="154"/>
            </a:xfrm>
            <a:prstGeom prst="rect">
              <a:avLst/>
            </a:prstGeom>
            <a:noFill/>
            <a:ln w="9525" algn="ctr">
              <a:noFill/>
              <a:miter lim="800000"/>
              <a:headEnd/>
              <a:tailEnd/>
            </a:ln>
          </p:spPr>
          <p:txBody>
            <a:bodyPr wrap="none">
              <a:spAutoFit/>
            </a:bodyPr>
            <a:lstStyle/>
            <a:p>
              <a:r>
                <a:rPr lang="he-IL" sz="1000" b="1">
                  <a:solidFill>
                    <a:schemeClr val="accent1"/>
                  </a:solidFill>
                </a:rPr>
                <a:t>זמני -         ותיק -             חדש -</a:t>
              </a:r>
              <a:endParaRPr lang="en-US" sz="1000" b="1">
                <a:solidFill>
                  <a:schemeClr val="accent1"/>
                </a:solidFill>
              </a:endParaRPr>
            </a:p>
          </p:txBody>
        </p:sp>
        <p:grpSp>
          <p:nvGrpSpPr>
            <p:cNvPr id="7378" name="Group 203"/>
            <p:cNvGrpSpPr>
              <a:grpSpLocks/>
            </p:cNvGrpSpPr>
            <p:nvPr/>
          </p:nvGrpSpPr>
          <p:grpSpPr bwMode="auto">
            <a:xfrm>
              <a:off x="432" y="288"/>
              <a:ext cx="192" cy="106"/>
              <a:chOff x="358" y="623"/>
              <a:chExt cx="217" cy="126"/>
            </a:xfrm>
          </p:grpSpPr>
          <p:sp>
            <p:nvSpPr>
              <p:cNvPr id="4140" name="Rectangle 204"/>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4141" name="Freeform 205"/>
              <p:cNvSpPr>
                <a:spLocks/>
              </p:cNvSpPr>
              <p:nvPr/>
            </p:nvSpPr>
            <p:spPr bwMode="auto">
              <a:xfrm>
                <a:off x="358" y="623"/>
                <a:ext cx="217" cy="67"/>
              </a:xfrm>
              <a:custGeom>
                <a:avLst/>
                <a:gdLst>
                  <a:gd name="T0" fmla="*/ 0 w 181"/>
                  <a:gd name="T1" fmla="*/ 100 h 45"/>
                  <a:gd name="T2" fmla="*/ 131 w 181"/>
                  <a:gd name="T3" fmla="*/ 0 h 45"/>
                  <a:gd name="T4" fmla="*/ 260 w 181"/>
                  <a:gd name="T5" fmla="*/ 100 h 45"/>
                  <a:gd name="T6" fmla="*/ 0 w 181"/>
                  <a:gd name="T7" fmla="*/ 100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4142" name="Rectangle 206"/>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4143" name="Rectangle 207"/>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4129" name="Line 208"/>
            <p:cNvSpPr>
              <a:spLocks noChangeShapeType="1"/>
            </p:cNvSpPr>
            <p:nvPr/>
          </p:nvSpPr>
          <p:spPr bwMode="auto">
            <a:xfrm>
              <a:off x="906" y="319"/>
              <a:ext cx="0" cy="90"/>
            </a:xfrm>
            <a:prstGeom prst="line">
              <a:avLst/>
            </a:prstGeom>
            <a:noFill/>
            <a:ln w="19050">
              <a:solidFill>
                <a:srgbClr val="977331"/>
              </a:solidFill>
              <a:round/>
              <a:headEnd/>
              <a:tailEnd/>
            </a:ln>
          </p:spPr>
          <p:txBody>
            <a:bodyPr/>
            <a:lstStyle/>
            <a:p>
              <a:endParaRPr lang="he-IL"/>
            </a:p>
          </p:txBody>
        </p:sp>
        <p:sp>
          <p:nvSpPr>
            <p:cNvPr id="4130" name="Line 209"/>
            <p:cNvSpPr>
              <a:spLocks noChangeShapeType="1"/>
            </p:cNvSpPr>
            <p:nvPr/>
          </p:nvSpPr>
          <p:spPr bwMode="auto">
            <a:xfrm>
              <a:off x="962" y="318"/>
              <a:ext cx="0" cy="90"/>
            </a:xfrm>
            <a:prstGeom prst="line">
              <a:avLst/>
            </a:prstGeom>
            <a:noFill/>
            <a:ln w="19050">
              <a:solidFill>
                <a:srgbClr val="977331"/>
              </a:solidFill>
              <a:round/>
              <a:headEnd/>
              <a:tailEnd/>
            </a:ln>
          </p:spPr>
          <p:txBody>
            <a:bodyPr/>
            <a:lstStyle/>
            <a:p>
              <a:endParaRPr lang="he-IL"/>
            </a:p>
          </p:txBody>
        </p:sp>
        <p:sp>
          <p:nvSpPr>
            <p:cNvPr id="4131" name="Line 210"/>
            <p:cNvSpPr>
              <a:spLocks noChangeShapeType="1"/>
            </p:cNvSpPr>
            <p:nvPr/>
          </p:nvSpPr>
          <p:spPr bwMode="auto">
            <a:xfrm>
              <a:off x="907" y="384"/>
              <a:ext cx="55" cy="0"/>
            </a:xfrm>
            <a:prstGeom prst="line">
              <a:avLst/>
            </a:prstGeom>
            <a:noFill/>
            <a:ln w="19050">
              <a:solidFill>
                <a:srgbClr val="977331"/>
              </a:solidFill>
              <a:round/>
              <a:headEnd/>
              <a:tailEnd/>
            </a:ln>
          </p:spPr>
          <p:txBody>
            <a:bodyPr/>
            <a:lstStyle/>
            <a:p>
              <a:endParaRPr lang="he-IL"/>
            </a:p>
          </p:txBody>
        </p:sp>
        <p:sp>
          <p:nvSpPr>
            <p:cNvPr id="4132" name="Rectangle 211"/>
            <p:cNvSpPr>
              <a:spLocks noChangeArrowheads="1"/>
            </p:cNvSpPr>
            <p:nvPr/>
          </p:nvSpPr>
          <p:spPr bwMode="auto">
            <a:xfrm>
              <a:off x="947" y="369"/>
              <a:ext cx="110" cy="46"/>
            </a:xfrm>
            <a:prstGeom prst="rect">
              <a:avLst/>
            </a:prstGeom>
            <a:solidFill>
              <a:srgbClr val="D1B075"/>
            </a:solidFill>
            <a:ln w="9525">
              <a:noFill/>
              <a:miter lim="800000"/>
              <a:headEnd/>
              <a:tailEnd/>
            </a:ln>
          </p:spPr>
          <p:txBody>
            <a:bodyPr wrap="none" anchor="ctr"/>
            <a:lstStyle/>
            <a:p>
              <a:pPr algn="ctr"/>
              <a:endParaRPr lang="en-US" sz="1200"/>
            </a:p>
          </p:txBody>
        </p:sp>
        <p:sp>
          <p:nvSpPr>
            <p:cNvPr id="4133" name="Freeform 212"/>
            <p:cNvSpPr>
              <a:spLocks/>
            </p:cNvSpPr>
            <p:nvPr/>
          </p:nvSpPr>
          <p:spPr bwMode="auto">
            <a:xfrm>
              <a:off x="912" y="331"/>
              <a:ext cx="176" cy="45"/>
            </a:xfrm>
            <a:custGeom>
              <a:avLst/>
              <a:gdLst>
                <a:gd name="T0" fmla="*/ 0 w 181"/>
                <a:gd name="T1" fmla="*/ 45 h 45"/>
                <a:gd name="T2" fmla="*/ 86 w 181"/>
                <a:gd name="T3" fmla="*/ 0 h 45"/>
                <a:gd name="T4" fmla="*/ 171 w 181"/>
                <a:gd name="T5" fmla="*/ 45 h 45"/>
                <a:gd name="T6" fmla="*/ 0 w 181"/>
                <a:gd name="T7" fmla="*/ 45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4134" name="Rectangle 213"/>
            <p:cNvSpPr>
              <a:spLocks noChangeArrowheads="1"/>
            </p:cNvSpPr>
            <p:nvPr/>
          </p:nvSpPr>
          <p:spPr bwMode="auto">
            <a:xfrm>
              <a:off x="984" y="384"/>
              <a:ext cx="16" cy="27"/>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7379" name="Group 214"/>
            <p:cNvGrpSpPr>
              <a:grpSpLocks/>
            </p:cNvGrpSpPr>
            <p:nvPr/>
          </p:nvGrpSpPr>
          <p:grpSpPr bwMode="auto">
            <a:xfrm>
              <a:off x="884" y="300"/>
              <a:ext cx="188" cy="116"/>
              <a:chOff x="884" y="300"/>
              <a:chExt cx="188" cy="116"/>
            </a:xfrm>
          </p:grpSpPr>
          <p:sp>
            <p:nvSpPr>
              <p:cNvPr id="4136" name="Rectangle 215"/>
              <p:cNvSpPr>
                <a:spLocks noChangeArrowheads="1"/>
              </p:cNvSpPr>
              <p:nvPr/>
            </p:nvSpPr>
            <p:spPr bwMode="auto">
              <a:xfrm>
                <a:off x="884" y="300"/>
                <a:ext cx="100" cy="53"/>
              </a:xfrm>
              <a:prstGeom prst="rect">
                <a:avLst/>
              </a:prstGeom>
              <a:solidFill>
                <a:srgbClr val="BF913F"/>
              </a:solidFill>
              <a:ln w="9525" algn="ctr">
                <a:solidFill>
                  <a:srgbClr val="977331"/>
                </a:solidFill>
                <a:miter lim="800000"/>
                <a:headEnd/>
                <a:tailEnd/>
              </a:ln>
            </p:spPr>
            <p:txBody>
              <a:bodyPr wrap="none" anchor="ctr"/>
              <a:lstStyle/>
              <a:p>
                <a:pPr algn="ctr" rtl="0"/>
                <a:endParaRPr lang="en-US" sz="1200"/>
              </a:p>
            </p:txBody>
          </p:sp>
          <p:grpSp>
            <p:nvGrpSpPr>
              <p:cNvPr id="7380" name="Group 216"/>
              <p:cNvGrpSpPr>
                <a:grpSpLocks/>
              </p:cNvGrpSpPr>
              <p:nvPr/>
            </p:nvGrpSpPr>
            <p:grpSpPr bwMode="auto">
              <a:xfrm>
                <a:off x="1018" y="305"/>
                <a:ext cx="54" cy="111"/>
                <a:chOff x="340" y="402"/>
                <a:chExt cx="67" cy="168"/>
              </a:xfrm>
            </p:grpSpPr>
            <p:sp>
              <p:nvSpPr>
                <p:cNvPr id="4138" name="Line 217"/>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4139" name="Oval 218"/>
                <p:cNvSpPr>
                  <a:spLocks noChangeArrowheads="1"/>
                </p:cNvSpPr>
                <p:nvPr/>
              </p:nvSpPr>
              <p:spPr bwMode="auto">
                <a:xfrm>
                  <a:off x="340" y="402"/>
                  <a:ext cx="67" cy="137"/>
                </a:xfrm>
                <a:prstGeom prst="ellipse">
                  <a:avLst/>
                </a:prstGeom>
                <a:solidFill>
                  <a:srgbClr val="00FF00"/>
                </a:solidFill>
                <a:ln w="9525">
                  <a:noFill/>
                  <a:round/>
                  <a:headEnd/>
                  <a:tailEnd/>
                </a:ln>
              </p:spPr>
              <p:txBody>
                <a:bodyPr wrap="none" anchor="ctr"/>
                <a:lstStyle/>
                <a:p>
                  <a:pPr algn="ctr" rtl="0"/>
                  <a:endParaRPr lang="en-US" sz="1200"/>
                </a:p>
              </p:txBody>
            </p:sp>
          </p:grpSp>
        </p:grpSp>
      </p:grpSp>
      <p:grpSp>
        <p:nvGrpSpPr>
          <p:cNvPr id="7381" name="Group 219"/>
          <p:cNvGrpSpPr>
            <a:grpSpLocks/>
          </p:cNvGrpSpPr>
          <p:nvPr/>
        </p:nvGrpSpPr>
        <p:grpSpPr bwMode="auto">
          <a:xfrm>
            <a:off x="5076825" y="3068960"/>
            <a:ext cx="284163" cy="287337"/>
            <a:chOff x="1482" y="425"/>
            <a:chExt cx="150" cy="109"/>
          </a:xfrm>
        </p:grpSpPr>
        <p:sp>
          <p:nvSpPr>
            <p:cNvPr id="4124" name="AutoShape 220"/>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4125" name="AutoShape 221"/>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4121" name="Text Box 222"/>
          <p:cNvSpPr txBox="1">
            <a:spLocks noChangeArrowheads="1"/>
          </p:cNvSpPr>
          <p:nvPr/>
        </p:nvSpPr>
        <p:spPr bwMode="auto">
          <a:xfrm>
            <a:off x="5651500" y="3016250"/>
            <a:ext cx="2757488" cy="366713"/>
          </a:xfrm>
          <a:prstGeom prst="rect">
            <a:avLst/>
          </a:prstGeom>
          <a:noFill/>
          <a:ln w="9525">
            <a:noFill/>
            <a:miter lim="800000"/>
            <a:headEnd/>
            <a:tailEnd/>
          </a:ln>
        </p:spPr>
        <p:txBody>
          <a:bodyPr>
            <a:spAutoFit/>
          </a:bodyPr>
          <a:lstStyle/>
          <a:p>
            <a:endParaRPr lang="en-US"/>
          </a:p>
        </p:txBody>
      </p:sp>
      <p:sp>
        <p:nvSpPr>
          <p:cNvPr id="7391" name="Rectangle 223"/>
          <p:cNvSpPr>
            <a:spLocks noChangeArrowheads="1"/>
          </p:cNvSpPr>
          <p:nvPr/>
        </p:nvSpPr>
        <p:spPr bwMode="auto">
          <a:xfrm>
            <a:off x="4499992" y="615950"/>
            <a:ext cx="4248721" cy="646331"/>
          </a:xfrm>
          <a:prstGeom prst="rect">
            <a:avLst/>
          </a:prstGeom>
          <a:noFill/>
          <a:ln w="9525">
            <a:noFill/>
            <a:miter lim="800000"/>
            <a:headEnd/>
            <a:tailEnd/>
          </a:ln>
        </p:spPr>
        <p:txBody>
          <a:bodyPr wrap="square">
            <a:spAutoFit/>
          </a:bodyPr>
          <a:lstStyle/>
          <a:p>
            <a:r>
              <a:rPr lang="he-IL" b="1" dirty="0" smtClean="0">
                <a:latin typeface="Tahoma" pitchFamily="34" charset="0"/>
                <a:ea typeface="Tahoma" pitchFamily="34" charset="0"/>
                <a:cs typeface="Tahoma" pitchFamily="34" charset="0"/>
              </a:rPr>
              <a:t>בחורף תש"ח </a:t>
            </a:r>
            <a:r>
              <a:rPr lang="he-IL" b="1" dirty="0">
                <a:latin typeface="Tahoma" pitchFamily="34" charset="0"/>
                <a:ea typeface="Tahoma" pitchFamily="34" charset="0"/>
                <a:cs typeface="Tahoma" pitchFamily="34" charset="0"/>
              </a:rPr>
              <a:t>– 1948, </a:t>
            </a:r>
            <a:r>
              <a:rPr lang="he-IL" b="1" dirty="0" smtClean="0">
                <a:latin typeface="Tahoma" pitchFamily="34" charset="0"/>
                <a:ea typeface="Tahoma" pitchFamily="34" charset="0"/>
                <a:cs typeface="Tahoma" pitchFamily="34" charset="0"/>
              </a:rPr>
              <a:t>מספר </a:t>
            </a:r>
            <a:r>
              <a:rPr lang="he-IL" b="1" dirty="0">
                <a:latin typeface="Tahoma" pitchFamily="34" charset="0"/>
                <a:ea typeface="Tahoma" pitchFamily="34" charset="0"/>
                <a:cs typeface="Tahoma" pitchFamily="34" charset="0"/>
              </a:rPr>
              <a:t>יישובי הקיבוץ הדתי היה </a:t>
            </a:r>
            <a:r>
              <a:rPr lang="he-IL" b="1" dirty="0" smtClean="0">
                <a:latin typeface="Tahoma" pitchFamily="34" charset="0"/>
                <a:ea typeface="Tahoma" pitchFamily="34" charset="0"/>
                <a:cs typeface="Tahoma" pitchFamily="34" charset="0"/>
              </a:rPr>
              <a:t>11</a:t>
            </a:r>
            <a:endParaRPr lang="en-US" b="1" dirty="0">
              <a:latin typeface="Tahoma" pitchFamily="34" charset="0"/>
              <a:ea typeface="Tahoma" pitchFamily="34" charset="0"/>
              <a:cs typeface="Tahoma" pitchFamily="34" charset="0"/>
            </a:endParaRPr>
          </a:p>
        </p:txBody>
      </p:sp>
      <p:sp>
        <p:nvSpPr>
          <p:cNvPr id="7392" name="Text Box 224"/>
          <p:cNvSpPr txBox="1">
            <a:spLocks noChangeArrowheads="1"/>
          </p:cNvSpPr>
          <p:nvPr/>
        </p:nvSpPr>
        <p:spPr bwMode="auto">
          <a:xfrm>
            <a:off x="4427984" y="2060848"/>
            <a:ext cx="4392488" cy="866904"/>
          </a:xfrm>
          <a:prstGeom prst="rect">
            <a:avLst/>
          </a:prstGeom>
          <a:noFill/>
          <a:ln w="9525">
            <a:noFill/>
            <a:miter lim="800000"/>
            <a:headEnd/>
            <a:tailEnd/>
          </a:ln>
        </p:spPr>
        <p:txBody>
          <a:bodyPr wrap="square">
            <a:spAutoFit/>
          </a:bodyPr>
          <a:lstStyle/>
          <a:p>
            <a:pPr>
              <a:lnSpc>
                <a:spcPct val="150000"/>
              </a:lnSpc>
              <a:spcBef>
                <a:spcPct val="50000"/>
              </a:spcBef>
            </a:pPr>
            <a:r>
              <a:rPr lang="he-IL" b="1" dirty="0">
                <a:latin typeface="Tahoma" pitchFamily="34" charset="0"/>
                <a:ea typeface="Tahoma" pitchFamily="34" charset="0"/>
                <a:cs typeface="Tahoma" pitchFamily="34" charset="0"/>
              </a:rPr>
              <a:t>באותה עת נמצאו </a:t>
            </a:r>
            <a:r>
              <a:rPr lang="he-IL" b="1" dirty="0" smtClean="0">
                <a:latin typeface="Tahoma" pitchFamily="34" charset="0"/>
                <a:ea typeface="Tahoma" pitchFamily="34" charset="0"/>
                <a:cs typeface="Tahoma" pitchFamily="34" charset="0"/>
              </a:rPr>
              <a:t>שש </a:t>
            </a:r>
            <a:r>
              <a:rPr lang="he-IL" b="1" dirty="0">
                <a:latin typeface="Tahoma" pitchFamily="34" charset="0"/>
                <a:ea typeface="Tahoma" pitchFamily="34" charset="0"/>
                <a:cs typeface="Tahoma" pitchFamily="34" charset="0"/>
              </a:rPr>
              <a:t>קבוצות במחנות זמניים בהמתנה </a:t>
            </a:r>
            <a:r>
              <a:rPr lang="he-IL" b="1" dirty="0" smtClean="0">
                <a:latin typeface="Tahoma" pitchFamily="34" charset="0"/>
                <a:ea typeface="Tahoma" pitchFamily="34" charset="0"/>
                <a:cs typeface="Tahoma" pitchFamily="34" charset="0"/>
              </a:rPr>
              <a:t>להתיישבות</a:t>
            </a:r>
            <a:endParaRPr lang="en-US" b="1" dirty="0">
              <a:latin typeface="Tahoma" pitchFamily="34" charset="0"/>
              <a:ea typeface="Tahoma" pitchFamily="34" charset="0"/>
              <a:cs typeface="Tahoma" pitchFamily="34" charset="0"/>
            </a:endParaRPr>
          </a:p>
        </p:txBody>
      </p:sp>
      <p:sp>
        <p:nvSpPr>
          <p:cNvPr id="225" name="מלבן 224"/>
          <p:cNvSpPr/>
          <p:nvPr/>
        </p:nvSpPr>
        <p:spPr>
          <a:xfrm>
            <a:off x="4283968" y="3841690"/>
            <a:ext cx="4572000" cy="1061829"/>
          </a:xfrm>
          <a:prstGeom prst="rect">
            <a:avLst/>
          </a:prstGeom>
        </p:spPr>
        <p:txBody>
          <a:bodyPr>
            <a:spAutoFit/>
          </a:bodyPr>
          <a:lstStyle/>
          <a:p>
            <a:pPr>
              <a:lnSpc>
                <a:spcPct val="150000"/>
              </a:lnSpc>
              <a:spcBef>
                <a:spcPct val="50000"/>
              </a:spcBef>
            </a:pPr>
            <a:r>
              <a:rPr lang="he-IL" b="1" dirty="0" smtClean="0">
                <a:latin typeface="Tahoma" pitchFamily="34" charset="0"/>
                <a:ea typeface="Tahoma" pitchFamily="34" charset="0"/>
                <a:cs typeface="Tahoma" pitchFamily="34" charset="0"/>
              </a:rPr>
              <a:t>מספר חברי הקבוצות היה כ- 1500 </a:t>
            </a:r>
          </a:p>
          <a:p>
            <a:pPr>
              <a:lnSpc>
                <a:spcPct val="150000"/>
              </a:lnSpc>
              <a:spcBef>
                <a:spcPct val="50000"/>
              </a:spcBef>
            </a:pPr>
            <a:r>
              <a:rPr lang="he-IL" b="1" dirty="0" smtClean="0">
                <a:latin typeface="Tahoma" pitchFamily="34" charset="0"/>
                <a:ea typeface="Tahoma" pitchFamily="34" charset="0"/>
                <a:cs typeface="Tahoma" pitchFamily="34" charset="0"/>
              </a:rPr>
              <a:t>בס"ה כ- 2500 נפש</a:t>
            </a:r>
            <a:endParaRPr lang="en-US" b="1" dirty="0">
              <a:latin typeface="Tahoma" pitchFamily="34" charset="0"/>
              <a:ea typeface="Tahoma" pitchFamily="34" charset="0"/>
              <a:cs typeface="Tahoma" pitchFamily="34" charset="0"/>
            </a:endParaRPr>
          </a:p>
        </p:txBody>
      </p:sp>
      <p:sp>
        <p:nvSpPr>
          <p:cNvPr id="226" name="מלבן 225"/>
          <p:cNvSpPr/>
          <p:nvPr/>
        </p:nvSpPr>
        <p:spPr>
          <a:xfrm>
            <a:off x="4139952" y="5025950"/>
            <a:ext cx="4807600" cy="923330"/>
          </a:xfrm>
          <a:prstGeom prst="rect">
            <a:avLst/>
          </a:prstGeom>
        </p:spPr>
        <p:txBody>
          <a:bodyPr wrap="square">
            <a:spAutoFit/>
          </a:bodyPr>
          <a:lstStyle/>
          <a:p>
            <a:r>
              <a:rPr lang="he-IL" b="1" dirty="0" smtClean="0">
                <a:latin typeface="Tahoma" pitchFamily="34" charset="0"/>
                <a:ea typeface="Tahoma" pitchFamily="34" charset="0"/>
                <a:cs typeface="Tahoma" pitchFamily="34" charset="0"/>
              </a:rPr>
              <a:t>תוך חודשיים נמצאו רוב הנקודות במצור.</a:t>
            </a:r>
          </a:p>
          <a:p>
            <a:r>
              <a:rPr lang="he-IL" b="1" dirty="0" smtClean="0">
                <a:latin typeface="Tahoma" pitchFamily="34" charset="0"/>
                <a:ea typeface="Tahoma" pitchFamily="34" charset="0"/>
                <a:cs typeface="Tahoma" pitchFamily="34" charset="0"/>
              </a:rPr>
              <a:t>חברי מזכירות התנועה נשארו בקיבוציהם הנצורים ובמשרד נותרו רק שניים.</a:t>
            </a:r>
            <a:endParaRPr lang="he-IL" dirty="0"/>
          </a:p>
        </p:txBody>
      </p:sp>
      <p:sp>
        <p:nvSpPr>
          <p:cNvPr id="227" name="אליפסה 226"/>
          <p:cNvSpPr/>
          <p:nvPr/>
        </p:nvSpPr>
        <p:spPr>
          <a:xfrm>
            <a:off x="3275856" y="764704"/>
            <a:ext cx="360040" cy="3326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34" name="אליפסה 233"/>
          <p:cNvSpPr/>
          <p:nvPr/>
        </p:nvSpPr>
        <p:spPr>
          <a:xfrm>
            <a:off x="3131840" y="1988840"/>
            <a:ext cx="864096" cy="7920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35" name="אליפסה 234"/>
          <p:cNvSpPr/>
          <p:nvPr/>
        </p:nvSpPr>
        <p:spPr>
          <a:xfrm>
            <a:off x="2195736" y="3861048"/>
            <a:ext cx="864096" cy="7200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36" name="אליפסה 235"/>
          <p:cNvSpPr/>
          <p:nvPr/>
        </p:nvSpPr>
        <p:spPr>
          <a:xfrm>
            <a:off x="971600" y="4293096"/>
            <a:ext cx="1008112" cy="9087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391"/>
                                        </p:tgtEl>
                                        <p:attrNameLst>
                                          <p:attrName>style.visibility</p:attrName>
                                        </p:attrNameLst>
                                      </p:cBhvr>
                                      <p:to>
                                        <p:strVal val="visible"/>
                                      </p:to>
                                    </p:set>
                                    <p:animEffect transition="in" filter="wipe(up)">
                                      <p:cBhvr>
                                        <p:cTn id="7" dur="2000"/>
                                        <p:tgtEl>
                                          <p:spTgt spid="7391"/>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7374"/>
                                        </p:tgtEl>
                                        <p:attrNameLst>
                                          <p:attrName>style.visibility</p:attrName>
                                        </p:attrNameLst>
                                      </p:cBhvr>
                                      <p:to>
                                        <p:strVal val="visible"/>
                                      </p:to>
                                    </p:se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par>
                          <p:cTn id="15" fill="hold">
                            <p:stCondLst>
                              <p:cond delay="2500"/>
                            </p:stCondLst>
                            <p:childTnLst>
                              <p:par>
                                <p:cTn id="16" presetID="9"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par>
                          <p:cTn id="19" fill="hold">
                            <p:stCondLst>
                              <p:cond delay="3000"/>
                            </p:stCondLst>
                            <p:childTnLst>
                              <p:par>
                                <p:cTn id="20" presetID="9"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par>
                          <p:cTn id="23" fill="hold">
                            <p:stCondLst>
                              <p:cond delay="3500"/>
                            </p:stCondLst>
                            <p:childTnLst>
                              <p:par>
                                <p:cTn id="24" presetID="9"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dissolve">
                                      <p:cBhvr>
                                        <p:cTn id="26" dur="500"/>
                                        <p:tgtEl>
                                          <p:spTgt spid="23"/>
                                        </p:tgtEl>
                                      </p:cBhvr>
                                    </p:animEffect>
                                  </p:childTnLst>
                                </p:cTn>
                              </p:par>
                            </p:childTnLst>
                          </p:cTn>
                        </p:par>
                        <p:par>
                          <p:cTn id="27" fill="hold">
                            <p:stCondLst>
                              <p:cond delay="4000"/>
                            </p:stCondLst>
                            <p:childTnLst>
                              <p:par>
                                <p:cTn id="28" presetID="9"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dissolve">
                                      <p:cBhvr>
                                        <p:cTn id="30" dur="500"/>
                                        <p:tgtEl>
                                          <p:spTgt spid="17"/>
                                        </p:tgtEl>
                                      </p:cBhvr>
                                    </p:animEffect>
                                  </p:childTnLst>
                                </p:cTn>
                              </p:par>
                            </p:childTnLst>
                          </p:cTn>
                        </p:par>
                        <p:par>
                          <p:cTn id="31" fill="hold">
                            <p:stCondLst>
                              <p:cond delay="4500"/>
                            </p:stCondLst>
                            <p:childTnLst>
                              <p:par>
                                <p:cTn id="32" presetID="9"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ssolve">
                                      <p:cBhvr>
                                        <p:cTn id="34" dur="500"/>
                                        <p:tgtEl>
                                          <p:spTgt spid="14"/>
                                        </p:tgtEl>
                                      </p:cBhvr>
                                    </p:animEffect>
                                  </p:childTnLst>
                                </p:cTn>
                              </p:par>
                            </p:childTnLst>
                          </p:cTn>
                        </p:par>
                        <p:par>
                          <p:cTn id="35" fill="hold">
                            <p:stCondLst>
                              <p:cond delay="5000"/>
                            </p:stCondLst>
                            <p:childTnLst>
                              <p:par>
                                <p:cTn id="36" presetID="9"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ssolve">
                                      <p:cBhvr>
                                        <p:cTn id="38" dur="500"/>
                                        <p:tgtEl>
                                          <p:spTgt spid="8"/>
                                        </p:tgtEl>
                                      </p:cBhvr>
                                    </p:animEffect>
                                  </p:childTnLst>
                                </p:cTn>
                              </p:par>
                            </p:childTnLst>
                          </p:cTn>
                        </p:par>
                        <p:par>
                          <p:cTn id="39" fill="hold">
                            <p:stCondLst>
                              <p:cond delay="5500"/>
                            </p:stCondLst>
                            <p:childTnLst>
                              <p:par>
                                <p:cTn id="40" presetID="9"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ssolve">
                                      <p:cBhvr>
                                        <p:cTn id="42" dur="500"/>
                                        <p:tgtEl>
                                          <p:spTgt spid="29"/>
                                        </p:tgtEl>
                                      </p:cBhvr>
                                    </p:animEffect>
                                  </p:childTnLst>
                                </p:cTn>
                              </p:par>
                            </p:childTnLst>
                          </p:cTn>
                        </p:par>
                        <p:par>
                          <p:cTn id="43" fill="hold">
                            <p:stCondLst>
                              <p:cond delay="6000"/>
                            </p:stCondLst>
                            <p:childTnLst>
                              <p:par>
                                <p:cTn id="44" presetID="9"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dissolve">
                                      <p:cBhvr>
                                        <p:cTn id="46" dur="500"/>
                                        <p:tgtEl>
                                          <p:spTgt spid="11"/>
                                        </p:tgtEl>
                                      </p:cBhvr>
                                    </p:animEffect>
                                  </p:childTnLst>
                                </p:cTn>
                              </p:par>
                            </p:childTnLst>
                          </p:cTn>
                        </p:par>
                        <p:par>
                          <p:cTn id="47" fill="hold">
                            <p:stCondLst>
                              <p:cond delay="6500"/>
                            </p:stCondLst>
                            <p:childTnLst>
                              <p:par>
                                <p:cTn id="48" presetID="9" presetClass="entr" presetSubtype="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dissolve">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7392"/>
                                        </p:tgtEl>
                                        <p:attrNameLst>
                                          <p:attrName>style.visibility</p:attrName>
                                        </p:attrNameLst>
                                      </p:cBhvr>
                                      <p:to>
                                        <p:strVal val="visible"/>
                                      </p:to>
                                    </p:set>
                                    <p:animEffect transition="in" filter="wipe(up)">
                                      <p:cBhvr>
                                        <p:cTn id="55" dur="2000"/>
                                        <p:tgtEl>
                                          <p:spTgt spid="7392"/>
                                        </p:tgtEl>
                                      </p:cBhvr>
                                    </p:animEffect>
                                  </p:childTnLst>
                                </p:cTn>
                              </p:par>
                            </p:childTnLst>
                          </p:cTn>
                        </p:par>
                        <p:par>
                          <p:cTn id="56" fill="hold">
                            <p:stCondLst>
                              <p:cond delay="2000"/>
                            </p:stCondLst>
                            <p:childTnLst>
                              <p:par>
                                <p:cTn id="57" presetID="1" presetClass="entr" presetSubtype="0" fill="hold" nodeType="afterEffect">
                                  <p:stCondLst>
                                    <p:cond delay="0"/>
                                  </p:stCondLst>
                                  <p:childTnLst>
                                    <p:set>
                                      <p:cBhvr>
                                        <p:cTn id="58" dur="1" fill="hold">
                                          <p:stCondLst>
                                            <p:cond delay="0"/>
                                          </p:stCondLst>
                                        </p:cTn>
                                        <p:tgtEl>
                                          <p:spTgt spid="7381"/>
                                        </p:tgtEl>
                                        <p:attrNameLst>
                                          <p:attrName>style.visibility</p:attrName>
                                        </p:attrNameLst>
                                      </p:cBhvr>
                                      <p:to>
                                        <p:strVal val="visible"/>
                                      </p:to>
                                    </p:set>
                                  </p:childTnLst>
                                </p:cTn>
                              </p:par>
                              <p:par>
                                <p:cTn id="59" presetID="9" presetClass="entr" presetSubtype="0" fill="hold" nodeType="withEffect">
                                  <p:stCondLst>
                                    <p:cond delay="0"/>
                                  </p:stCondLst>
                                  <p:childTnLst>
                                    <p:set>
                                      <p:cBhvr>
                                        <p:cTn id="60" dur="1" fill="hold">
                                          <p:stCondLst>
                                            <p:cond delay="0"/>
                                          </p:stCondLst>
                                        </p:cTn>
                                        <p:tgtEl>
                                          <p:spTgt spid="7364"/>
                                        </p:tgtEl>
                                        <p:attrNameLst>
                                          <p:attrName>style.visibility</p:attrName>
                                        </p:attrNameLst>
                                      </p:cBhvr>
                                      <p:to>
                                        <p:strVal val="visible"/>
                                      </p:to>
                                    </p:set>
                                    <p:animEffect transition="in" filter="dissolve">
                                      <p:cBhvr>
                                        <p:cTn id="61" dur="500"/>
                                        <p:tgtEl>
                                          <p:spTgt spid="7364"/>
                                        </p:tgtEl>
                                      </p:cBhvr>
                                    </p:animEffect>
                                  </p:childTnLst>
                                </p:cTn>
                              </p:par>
                            </p:childTnLst>
                          </p:cTn>
                        </p:par>
                        <p:par>
                          <p:cTn id="62" fill="hold">
                            <p:stCondLst>
                              <p:cond delay="2500"/>
                            </p:stCondLst>
                            <p:childTnLst>
                              <p:par>
                                <p:cTn id="63" presetID="9" presetClass="entr" presetSubtype="0" fill="hold" nodeType="afterEffect">
                                  <p:stCondLst>
                                    <p:cond delay="0"/>
                                  </p:stCondLst>
                                  <p:childTnLst>
                                    <p:set>
                                      <p:cBhvr>
                                        <p:cTn id="64" dur="1" fill="hold">
                                          <p:stCondLst>
                                            <p:cond delay="0"/>
                                          </p:stCondLst>
                                        </p:cTn>
                                        <p:tgtEl>
                                          <p:spTgt spid="7362"/>
                                        </p:tgtEl>
                                        <p:attrNameLst>
                                          <p:attrName>style.visibility</p:attrName>
                                        </p:attrNameLst>
                                      </p:cBhvr>
                                      <p:to>
                                        <p:strVal val="visible"/>
                                      </p:to>
                                    </p:set>
                                    <p:animEffect transition="in" filter="dissolve">
                                      <p:cBhvr>
                                        <p:cTn id="65" dur="500"/>
                                        <p:tgtEl>
                                          <p:spTgt spid="7362"/>
                                        </p:tgtEl>
                                      </p:cBhvr>
                                    </p:animEffect>
                                  </p:childTnLst>
                                </p:cTn>
                              </p:par>
                            </p:childTnLst>
                          </p:cTn>
                        </p:par>
                        <p:par>
                          <p:cTn id="66" fill="hold">
                            <p:stCondLst>
                              <p:cond delay="3000"/>
                            </p:stCondLst>
                            <p:childTnLst>
                              <p:par>
                                <p:cTn id="67" presetID="9" presetClass="entr" presetSubtype="0" fill="hold" nodeType="afterEffect">
                                  <p:stCondLst>
                                    <p:cond delay="0"/>
                                  </p:stCondLst>
                                  <p:childTnLst>
                                    <p:set>
                                      <p:cBhvr>
                                        <p:cTn id="68" dur="1" fill="hold">
                                          <p:stCondLst>
                                            <p:cond delay="0"/>
                                          </p:stCondLst>
                                        </p:cTn>
                                        <p:tgtEl>
                                          <p:spTgt spid="7360"/>
                                        </p:tgtEl>
                                        <p:attrNameLst>
                                          <p:attrName>style.visibility</p:attrName>
                                        </p:attrNameLst>
                                      </p:cBhvr>
                                      <p:to>
                                        <p:strVal val="visible"/>
                                      </p:to>
                                    </p:set>
                                    <p:animEffect transition="in" filter="dissolve">
                                      <p:cBhvr>
                                        <p:cTn id="69" dur="500"/>
                                        <p:tgtEl>
                                          <p:spTgt spid="7360"/>
                                        </p:tgtEl>
                                      </p:cBhvr>
                                    </p:animEffect>
                                  </p:childTnLst>
                                </p:cTn>
                              </p:par>
                            </p:childTnLst>
                          </p:cTn>
                        </p:par>
                        <p:par>
                          <p:cTn id="70" fill="hold">
                            <p:stCondLst>
                              <p:cond delay="3500"/>
                            </p:stCondLst>
                            <p:childTnLst>
                              <p:par>
                                <p:cTn id="71" presetID="9" presetClass="entr" presetSubtype="0" fill="hold" nodeType="afterEffect">
                                  <p:stCondLst>
                                    <p:cond delay="0"/>
                                  </p:stCondLst>
                                  <p:childTnLst>
                                    <p:set>
                                      <p:cBhvr>
                                        <p:cTn id="72" dur="1" fill="hold">
                                          <p:stCondLst>
                                            <p:cond delay="0"/>
                                          </p:stCondLst>
                                        </p:cTn>
                                        <p:tgtEl>
                                          <p:spTgt spid="7372"/>
                                        </p:tgtEl>
                                        <p:attrNameLst>
                                          <p:attrName>style.visibility</p:attrName>
                                        </p:attrNameLst>
                                      </p:cBhvr>
                                      <p:to>
                                        <p:strVal val="visible"/>
                                      </p:to>
                                    </p:set>
                                    <p:animEffect transition="in" filter="dissolve">
                                      <p:cBhvr>
                                        <p:cTn id="73" dur="500"/>
                                        <p:tgtEl>
                                          <p:spTgt spid="7372"/>
                                        </p:tgtEl>
                                      </p:cBhvr>
                                    </p:animEffect>
                                  </p:childTnLst>
                                </p:cTn>
                              </p:par>
                            </p:childTnLst>
                          </p:cTn>
                        </p:par>
                        <p:par>
                          <p:cTn id="74" fill="hold">
                            <p:stCondLst>
                              <p:cond delay="4000"/>
                            </p:stCondLst>
                            <p:childTnLst>
                              <p:par>
                                <p:cTn id="75" presetID="9" presetClass="entr" presetSubtype="0" fill="hold" nodeType="afterEffect">
                                  <p:stCondLst>
                                    <p:cond delay="0"/>
                                  </p:stCondLst>
                                  <p:childTnLst>
                                    <p:set>
                                      <p:cBhvr>
                                        <p:cTn id="76" dur="1" fill="hold">
                                          <p:stCondLst>
                                            <p:cond delay="0"/>
                                          </p:stCondLst>
                                        </p:cTn>
                                        <p:tgtEl>
                                          <p:spTgt spid="7368"/>
                                        </p:tgtEl>
                                        <p:attrNameLst>
                                          <p:attrName>style.visibility</p:attrName>
                                        </p:attrNameLst>
                                      </p:cBhvr>
                                      <p:to>
                                        <p:strVal val="visible"/>
                                      </p:to>
                                    </p:set>
                                    <p:animEffect transition="in" filter="dissolve">
                                      <p:cBhvr>
                                        <p:cTn id="77" dur="500"/>
                                        <p:tgtEl>
                                          <p:spTgt spid="7368"/>
                                        </p:tgtEl>
                                      </p:cBhvr>
                                    </p:animEffect>
                                  </p:childTnLst>
                                </p:cTn>
                              </p:par>
                            </p:childTnLst>
                          </p:cTn>
                        </p:par>
                        <p:par>
                          <p:cTn id="78" fill="hold">
                            <p:stCondLst>
                              <p:cond delay="4500"/>
                            </p:stCondLst>
                            <p:childTnLst>
                              <p:par>
                                <p:cTn id="79" presetID="9" presetClass="entr" presetSubtype="0" fill="hold" nodeType="afterEffect">
                                  <p:stCondLst>
                                    <p:cond delay="0"/>
                                  </p:stCondLst>
                                  <p:childTnLst>
                                    <p:set>
                                      <p:cBhvr>
                                        <p:cTn id="80" dur="1" fill="hold">
                                          <p:stCondLst>
                                            <p:cond delay="0"/>
                                          </p:stCondLst>
                                        </p:cTn>
                                        <p:tgtEl>
                                          <p:spTgt spid="7366"/>
                                        </p:tgtEl>
                                        <p:attrNameLst>
                                          <p:attrName>style.visibility</p:attrName>
                                        </p:attrNameLst>
                                      </p:cBhvr>
                                      <p:to>
                                        <p:strVal val="visible"/>
                                      </p:to>
                                    </p:set>
                                    <p:animEffect transition="in" filter="dissolve">
                                      <p:cBhvr>
                                        <p:cTn id="81" dur="500"/>
                                        <p:tgtEl>
                                          <p:spTgt spid="7366"/>
                                        </p:tgtEl>
                                      </p:cBhvr>
                                    </p:animEffect>
                                  </p:childTnLst>
                                </p:cTn>
                              </p:par>
                            </p:childTnLst>
                          </p:cTn>
                        </p:par>
                        <p:par>
                          <p:cTn id="82" fill="hold">
                            <p:stCondLst>
                              <p:cond delay="5000"/>
                            </p:stCondLst>
                            <p:childTnLst>
                              <p:par>
                                <p:cTn id="83" presetID="9" presetClass="entr" presetSubtype="0" fill="hold" nodeType="afterEffect">
                                  <p:stCondLst>
                                    <p:cond delay="0"/>
                                  </p:stCondLst>
                                  <p:childTnLst>
                                    <p:set>
                                      <p:cBhvr>
                                        <p:cTn id="84" dur="1" fill="hold">
                                          <p:stCondLst>
                                            <p:cond delay="0"/>
                                          </p:stCondLst>
                                        </p:cTn>
                                        <p:tgtEl>
                                          <p:spTgt spid="7370"/>
                                        </p:tgtEl>
                                        <p:attrNameLst>
                                          <p:attrName>style.visibility</p:attrName>
                                        </p:attrNameLst>
                                      </p:cBhvr>
                                      <p:to>
                                        <p:strVal val="visible"/>
                                      </p:to>
                                    </p:set>
                                    <p:animEffect transition="in" filter="dissolve">
                                      <p:cBhvr>
                                        <p:cTn id="85" dur="500"/>
                                        <p:tgtEl>
                                          <p:spTgt spid="737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225"/>
                                        </p:tgtEl>
                                        <p:attrNameLst>
                                          <p:attrName>style.visibility</p:attrName>
                                        </p:attrNameLst>
                                      </p:cBhvr>
                                      <p:to>
                                        <p:strVal val="visible"/>
                                      </p:to>
                                    </p:set>
                                    <p:animEffect transition="in" filter="wipe(up)">
                                      <p:cBhvr>
                                        <p:cTn id="90" dur="2000"/>
                                        <p:tgtEl>
                                          <p:spTgt spid="225"/>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226"/>
                                        </p:tgtEl>
                                        <p:attrNameLst>
                                          <p:attrName>style.visibility</p:attrName>
                                        </p:attrNameLst>
                                      </p:cBhvr>
                                      <p:to>
                                        <p:strVal val="visible"/>
                                      </p:to>
                                    </p:set>
                                    <p:animEffect transition="in" filter="wipe(up)">
                                      <p:cBhvr>
                                        <p:cTn id="95" dur="2000"/>
                                        <p:tgtEl>
                                          <p:spTgt spid="226"/>
                                        </p:tgtEl>
                                      </p:cBhvr>
                                    </p:animEffect>
                                  </p:childTnLst>
                                </p:cTn>
                              </p:par>
                            </p:childTnLst>
                          </p:cTn>
                        </p:par>
                        <p:par>
                          <p:cTn id="96" fill="hold">
                            <p:stCondLst>
                              <p:cond delay="2000"/>
                            </p:stCondLst>
                            <p:childTnLst>
                              <p:par>
                                <p:cTn id="97" presetID="22" presetClass="entr" presetSubtype="1" fill="hold" grpId="0" nodeType="afterEffect">
                                  <p:stCondLst>
                                    <p:cond delay="0"/>
                                  </p:stCondLst>
                                  <p:childTnLst>
                                    <p:set>
                                      <p:cBhvr>
                                        <p:cTn id="98" dur="1" fill="hold">
                                          <p:stCondLst>
                                            <p:cond delay="0"/>
                                          </p:stCondLst>
                                        </p:cTn>
                                        <p:tgtEl>
                                          <p:spTgt spid="236"/>
                                        </p:tgtEl>
                                        <p:attrNameLst>
                                          <p:attrName>style.visibility</p:attrName>
                                        </p:attrNameLst>
                                      </p:cBhvr>
                                      <p:to>
                                        <p:strVal val="visible"/>
                                      </p:to>
                                    </p:set>
                                    <p:animEffect transition="in" filter="wipe(up)">
                                      <p:cBhvr>
                                        <p:cTn id="99" dur="2000"/>
                                        <p:tgtEl>
                                          <p:spTgt spid="236"/>
                                        </p:tgtEl>
                                      </p:cBhvr>
                                    </p:animEffect>
                                  </p:childTnLst>
                                </p:cTn>
                              </p:par>
                              <p:par>
                                <p:cTn id="100" presetID="22" presetClass="entr" presetSubtype="1" fill="hold" grpId="0" nodeType="withEffect">
                                  <p:stCondLst>
                                    <p:cond delay="0"/>
                                  </p:stCondLst>
                                  <p:childTnLst>
                                    <p:set>
                                      <p:cBhvr>
                                        <p:cTn id="101" dur="1" fill="hold">
                                          <p:stCondLst>
                                            <p:cond delay="0"/>
                                          </p:stCondLst>
                                        </p:cTn>
                                        <p:tgtEl>
                                          <p:spTgt spid="235"/>
                                        </p:tgtEl>
                                        <p:attrNameLst>
                                          <p:attrName>style.visibility</p:attrName>
                                        </p:attrNameLst>
                                      </p:cBhvr>
                                      <p:to>
                                        <p:strVal val="visible"/>
                                      </p:to>
                                    </p:set>
                                    <p:animEffect transition="in" filter="wipe(up)">
                                      <p:cBhvr>
                                        <p:cTn id="102" dur="2000"/>
                                        <p:tgtEl>
                                          <p:spTgt spid="235"/>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234"/>
                                        </p:tgtEl>
                                        <p:attrNameLst>
                                          <p:attrName>style.visibility</p:attrName>
                                        </p:attrNameLst>
                                      </p:cBhvr>
                                      <p:to>
                                        <p:strVal val="visible"/>
                                      </p:to>
                                    </p:set>
                                    <p:animEffect transition="in" filter="wipe(up)">
                                      <p:cBhvr>
                                        <p:cTn id="105" dur="2000"/>
                                        <p:tgtEl>
                                          <p:spTgt spid="234"/>
                                        </p:tgtEl>
                                      </p:cBhvr>
                                    </p:animEffect>
                                  </p:childTnLst>
                                </p:cTn>
                              </p:par>
                            </p:childTnLst>
                          </p:cTn>
                        </p:par>
                        <p:par>
                          <p:cTn id="106" fill="hold">
                            <p:stCondLst>
                              <p:cond delay="4000"/>
                            </p:stCondLst>
                            <p:childTnLst>
                              <p:par>
                                <p:cTn id="107" presetID="22" presetClass="entr" presetSubtype="1" fill="hold" grpId="0" nodeType="afterEffect">
                                  <p:stCondLst>
                                    <p:cond delay="0"/>
                                  </p:stCondLst>
                                  <p:childTnLst>
                                    <p:set>
                                      <p:cBhvr>
                                        <p:cTn id="108" dur="1" fill="hold">
                                          <p:stCondLst>
                                            <p:cond delay="0"/>
                                          </p:stCondLst>
                                        </p:cTn>
                                        <p:tgtEl>
                                          <p:spTgt spid="227"/>
                                        </p:tgtEl>
                                        <p:attrNameLst>
                                          <p:attrName>style.visibility</p:attrName>
                                        </p:attrNameLst>
                                      </p:cBhvr>
                                      <p:to>
                                        <p:strVal val="visible"/>
                                      </p:to>
                                    </p:set>
                                    <p:animEffect transition="in" filter="wipe(up)">
                                      <p:cBhvr>
                                        <p:cTn id="109" dur="20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1" grpId="0"/>
      <p:bldP spid="7392" grpId="0"/>
      <p:bldP spid="225" grpId="0"/>
      <p:bldP spid="226" grpId="0"/>
      <p:bldP spid="227" grpId="0" animBg="1"/>
      <p:bldP spid="234" grpId="0" animBg="1"/>
      <p:bldP spid="235" grpId="0" animBg="1"/>
      <p:bldP spid="23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he-IL">
              <a:latin typeface="Calibri" pitchFamily="34" charset="0"/>
            </a:endParaRPr>
          </a:p>
        </p:txBody>
      </p:sp>
      <p:pic>
        <p:nvPicPr>
          <p:cNvPr id="28675" name="Picture 1"/>
          <p:cNvPicPr>
            <a:picLocks noChangeAspect="1" noChangeArrowheads="1"/>
          </p:cNvPicPr>
          <p:nvPr/>
        </p:nvPicPr>
        <p:blipFill>
          <a:blip r:embed="rId2" cstate="print"/>
          <a:srcRect/>
          <a:stretch>
            <a:fillRect/>
          </a:stretch>
        </p:blipFill>
        <p:spPr bwMode="auto">
          <a:xfrm>
            <a:off x="-1120775" y="0"/>
            <a:ext cx="11031538" cy="6858000"/>
          </a:xfrm>
          <a:prstGeom prst="rect">
            <a:avLst/>
          </a:prstGeom>
          <a:noFill/>
          <a:ln w="9525">
            <a:noFill/>
            <a:miter lim="800000"/>
            <a:headEnd/>
            <a:tailEnd/>
          </a:ln>
        </p:spPr>
      </p:pic>
      <p:sp>
        <p:nvSpPr>
          <p:cNvPr id="28676" name="Rectangle 3"/>
          <p:cNvSpPr>
            <a:spLocks noChangeArrowheads="1"/>
          </p:cNvSpPr>
          <p:nvPr/>
        </p:nvSpPr>
        <p:spPr bwMode="auto">
          <a:xfrm>
            <a:off x="4438650" y="5762625"/>
            <a:ext cx="184150" cy="522288"/>
          </a:xfrm>
          <a:prstGeom prst="rect">
            <a:avLst/>
          </a:prstGeom>
          <a:noFill/>
          <a:ln w="9525">
            <a:noFill/>
            <a:miter lim="800000"/>
            <a:headEnd/>
            <a:tailEnd/>
          </a:ln>
        </p:spPr>
        <p:txBody>
          <a:bodyPr wrap="none" anchor="ctr">
            <a:spAutoFit/>
          </a:bodyPr>
          <a:lstStyle/>
          <a:p>
            <a:pPr algn="ct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wipe(up)">
                                      <p:cBhvr>
                                        <p:cTn id="7" dur="2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cstate="print"/>
          <a:srcRect/>
          <a:stretch>
            <a:fillRect/>
          </a:stretch>
        </p:blipFill>
        <p:spPr bwMode="auto">
          <a:xfrm>
            <a:off x="-1" y="332656"/>
            <a:ext cx="10364123" cy="6525344"/>
          </a:xfrm>
          <a:prstGeom prst="rect">
            <a:avLst/>
          </a:prstGeom>
          <a:noFill/>
          <a:ln w="9525">
            <a:noFill/>
            <a:miter lim="800000"/>
            <a:headEnd/>
            <a:tailEnd/>
          </a:ln>
        </p:spPr>
      </p:pic>
      <p:sp>
        <p:nvSpPr>
          <p:cNvPr id="5" name="Rectangle 3"/>
          <p:cNvSpPr>
            <a:spLocks noGrp="1" noChangeArrowheads="1"/>
          </p:cNvSpPr>
          <p:nvPr>
            <p:ph idx="1"/>
          </p:nvPr>
        </p:nvSpPr>
        <p:spPr>
          <a:xfrm>
            <a:off x="0" y="44624"/>
            <a:ext cx="8891588" cy="1368425"/>
          </a:xfrm>
        </p:spPr>
        <p:txBody>
          <a:bodyPr/>
          <a:lstStyle/>
          <a:p>
            <a:pPr marL="358775" algn="ctr" eaLnBrk="1" hangingPunct="1">
              <a:lnSpc>
                <a:spcPct val="90000"/>
              </a:lnSpc>
              <a:buFontTx/>
              <a:buNone/>
            </a:pPr>
            <a:r>
              <a:rPr lang="he-IL" sz="2800" b="1" dirty="0" smtClean="0">
                <a:latin typeface="Tahoma" pitchFamily="34" charset="0"/>
                <a:cs typeface="Tahoma" pitchFamily="34" charset="0"/>
              </a:rPr>
              <a:t>אבדות הקיבוץ הדתי במלחמת העצמאות:</a:t>
            </a:r>
          </a:p>
          <a:p>
            <a:pPr marL="358775" eaLnBrk="1" hangingPunct="1">
              <a:lnSpc>
                <a:spcPct val="90000"/>
              </a:lnSpc>
              <a:spcBef>
                <a:spcPct val="0"/>
              </a:spcBef>
              <a:buFontTx/>
              <a:buNone/>
            </a:pPr>
            <a:endParaRPr lang="he-IL" sz="2400" dirty="0" smtClean="0">
              <a:latin typeface="Tahoma" pitchFamily="34" charset="0"/>
              <a:cs typeface="Tahoma" pitchFamily="34" charset="0"/>
            </a:endParaRPr>
          </a:p>
          <a:p>
            <a:pPr marL="358775" algn="ctr" eaLnBrk="1" hangingPunct="1">
              <a:lnSpc>
                <a:spcPct val="90000"/>
              </a:lnSpc>
              <a:spcBef>
                <a:spcPct val="0"/>
              </a:spcBef>
              <a:buFontTx/>
              <a:buNone/>
            </a:pPr>
            <a:r>
              <a:rPr lang="he-IL" sz="1800" b="1" dirty="0" smtClean="0">
                <a:latin typeface="Tahoma" pitchFamily="34" charset="0"/>
                <a:cs typeface="Tahoma" pitchFamily="34" charset="0"/>
              </a:rPr>
              <a:t>בתחילת שנת תש"ח מנתה </a:t>
            </a:r>
            <a:r>
              <a:rPr lang="he-IL" sz="1800" b="1" dirty="0" err="1" smtClean="0">
                <a:latin typeface="Tahoma" pitchFamily="34" charset="0"/>
                <a:cs typeface="Tahoma" pitchFamily="34" charset="0"/>
              </a:rPr>
              <a:t>האוכלוסיה</a:t>
            </a:r>
            <a:r>
              <a:rPr lang="he-IL" sz="1800" b="1" dirty="0" smtClean="0">
                <a:latin typeface="Tahoma" pitchFamily="34" charset="0"/>
                <a:cs typeface="Tahoma" pitchFamily="34" charset="0"/>
              </a:rPr>
              <a:t> הבוגרת בקבוץ הדתי 1,584 נפש. </a:t>
            </a:r>
          </a:p>
          <a:p>
            <a:pPr marL="358775" algn="ctr" eaLnBrk="1" hangingPunct="1">
              <a:lnSpc>
                <a:spcPct val="90000"/>
              </a:lnSpc>
              <a:spcBef>
                <a:spcPct val="0"/>
              </a:spcBef>
              <a:buFontTx/>
              <a:buNone/>
            </a:pPr>
            <a:r>
              <a:rPr lang="he-IL" sz="1800" b="1" dirty="0" smtClean="0">
                <a:latin typeface="Tahoma" pitchFamily="34" charset="0"/>
                <a:cs typeface="Tahoma" pitchFamily="34" charset="0"/>
              </a:rPr>
              <a:t>מספר הנופלים במלחמה היה 125. </a:t>
            </a:r>
            <a:r>
              <a:rPr lang="he-IL" sz="1800" dirty="0" smtClean="0"/>
              <a:t>	</a:t>
            </a:r>
          </a:p>
        </p:txBody>
      </p:sp>
      <p:sp>
        <p:nvSpPr>
          <p:cNvPr id="6" name="Rectangle 5"/>
          <p:cNvSpPr>
            <a:spLocks noChangeArrowheads="1"/>
          </p:cNvSpPr>
          <p:nvPr/>
        </p:nvSpPr>
        <p:spPr bwMode="auto">
          <a:xfrm>
            <a:off x="250825" y="5631631"/>
            <a:ext cx="8713788" cy="461665"/>
          </a:xfrm>
          <a:prstGeom prst="rect">
            <a:avLst/>
          </a:prstGeom>
          <a:noFill/>
          <a:ln w="9525">
            <a:noFill/>
            <a:miter lim="800000"/>
            <a:headEnd/>
            <a:tailEnd/>
          </a:ln>
        </p:spPr>
        <p:txBody>
          <a:bodyPr>
            <a:spAutoFit/>
          </a:bodyPr>
          <a:lstStyle/>
          <a:p>
            <a:pPr algn="ctr"/>
            <a:r>
              <a:rPr lang="he-IL" sz="2400" b="1" dirty="0">
                <a:solidFill>
                  <a:srgbClr val="FFFF00"/>
                </a:solidFill>
                <a:latin typeface="Tahoma" pitchFamily="34" charset="0"/>
                <a:cs typeface="Tahoma" pitchFamily="34" charset="0"/>
              </a:rPr>
              <a:t>שיעור הנופלים מקרב חברי </a:t>
            </a:r>
            <a:r>
              <a:rPr lang="he-IL" sz="2400" b="1" dirty="0" err="1">
                <a:solidFill>
                  <a:srgbClr val="FFFF00"/>
                </a:solidFill>
                <a:latin typeface="Tahoma" pitchFamily="34" charset="0"/>
                <a:cs typeface="Tahoma" pitchFamily="34" charset="0"/>
              </a:rPr>
              <a:t>הקה"ד</a:t>
            </a:r>
            <a:r>
              <a:rPr lang="he-IL" sz="2400" b="1" dirty="0">
                <a:solidFill>
                  <a:srgbClr val="FFFF00"/>
                </a:solidFill>
                <a:latin typeface="Tahoma" pitchFamily="34" charset="0"/>
                <a:cs typeface="Tahoma" pitchFamily="34" charset="0"/>
              </a:rPr>
              <a:t> </a:t>
            </a:r>
            <a:r>
              <a:rPr lang="he-IL" sz="2400" b="1" dirty="0">
                <a:solidFill>
                  <a:srgbClr val="002060"/>
                </a:solidFill>
                <a:latin typeface="Tahoma" pitchFamily="34" charset="0"/>
                <a:cs typeface="Tahoma" pitchFamily="34" charset="0"/>
              </a:rPr>
              <a:t>היה שמונה אחוז</a:t>
            </a:r>
            <a:endParaRPr lang="en-US" sz="2400" b="1" dirty="0">
              <a:solidFill>
                <a:srgbClr val="002060"/>
              </a:solidFill>
              <a:latin typeface="Tahoma" pitchFamily="34" charset="0"/>
              <a:cs typeface="Tahoma" pitchFamily="34" charset="0"/>
            </a:endParaRPr>
          </a:p>
        </p:txBody>
      </p:sp>
      <p:sp>
        <p:nvSpPr>
          <p:cNvPr id="7" name="מלבן 6"/>
          <p:cNvSpPr/>
          <p:nvPr/>
        </p:nvSpPr>
        <p:spPr>
          <a:xfrm>
            <a:off x="323528" y="6211669"/>
            <a:ext cx="4752528" cy="369332"/>
          </a:xfrm>
          <a:prstGeom prst="rect">
            <a:avLst/>
          </a:prstGeom>
        </p:spPr>
        <p:txBody>
          <a:bodyPr wrap="square">
            <a:spAutoFit/>
          </a:bodyPr>
          <a:lstStyle/>
          <a:p>
            <a:pPr algn="l"/>
            <a:r>
              <a:rPr lang="he-IL" b="1" dirty="0" smtClean="0">
                <a:latin typeface="Tahoma" pitchFamily="34" charset="0"/>
                <a:ea typeface="Tahoma" pitchFamily="34" charset="0"/>
                <a:cs typeface="Tahoma" pitchFamily="34" charset="0"/>
              </a:rPr>
              <a:t>שיעור הנופלים בכלל היישוב היהודי 1% </a:t>
            </a:r>
            <a:endParaRPr lang="he-I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0"/>
                                        <p:tgtEl>
                                          <p:spTgt spid="4"/>
                                        </p:tgtEl>
                                      </p:cBhvr>
                                    </p:animEffect>
                                  </p:childTnLst>
                                </p:cTn>
                              </p:par>
                            </p:childTnLst>
                          </p:cTn>
                        </p:par>
                        <p:par>
                          <p:cTn id="8" fill="hold">
                            <p:stCondLst>
                              <p:cond delay="3000"/>
                            </p:stCondLst>
                            <p:childTnLst>
                              <p:par>
                                <p:cTn id="9" presetID="22" presetClass="entr" presetSubtype="1" fill="hold" grpId="0" nodeType="afterEffect">
                                  <p:stCondLst>
                                    <p:cond delay="0"/>
                                  </p:stCondLst>
                                  <p:iterate type="lt">
                                    <p:tmPct val="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up)">
                                      <p:cBhvr>
                                        <p:cTn id="11" dur="2000"/>
                                        <p:tgtEl>
                                          <p:spTgt spid="5">
                                            <p:txEl>
                                              <p:pRg st="0" end="0"/>
                                            </p:txEl>
                                          </p:spTgt>
                                        </p:tgtEl>
                                      </p:cBhvr>
                                    </p:animEffect>
                                  </p:childTnLst>
                                </p:cTn>
                              </p:par>
                            </p:childTnLst>
                          </p:cTn>
                        </p:par>
                        <p:par>
                          <p:cTn id="12" fill="hold">
                            <p:stCondLst>
                              <p:cond delay="5000"/>
                            </p:stCondLst>
                            <p:childTnLst>
                              <p:par>
                                <p:cTn id="13" presetID="22" presetClass="entr" presetSubtype="1" fill="hold" grpId="0" nodeType="afterEffect">
                                  <p:stCondLst>
                                    <p:cond delay="0"/>
                                  </p:stCondLst>
                                  <p:iterate type="lt">
                                    <p:tmPct val="0"/>
                                  </p:iterate>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up)">
                                      <p:cBhvr>
                                        <p:cTn id="15" dur="2000"/>
                                        <p:tgtEl>
                                          <p:spTgt spid="5">
                                            <p:txEl>
                                              <p:pRg st="2" end="2"/>
                                            </p:txEl>
                                          </p:spTgt>
                                        </p:tgtEl>
                                      </p:cBhvr>
                                    </p:animEffect>
                                  </p:childTnLst>
                                </p:cTn>
                              </p:par>
                            </p:childTnLst>
                          </p:cTn>
                        </p:par>
                        <p:par>
                          <p:cTn id="16" fill="hold">
                            <p:stCondLst>
                              <p:cond delay="7000"/>
                            </p:stCondLst>
                            <p:childTnLst>
                              <p:par>
                                <p:cTn id="17" presetID="22" presetClass="entr" presetSubtype="1" fill="hold" grpId="0" nodeType="afterEffect">
                                  <p:stCondLst>
                                    <p:cond delay="0"/>
                                  </p:stCondLst>
                                  <p:iterate type="lt">
                                    <p:tmPct val="0"/>
                                  </p:iterate>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up)">
                                      <p:cBhvr>
                                        <p:cTn id="19" dur="2000"/>
                                        <p:tgtEl>
                                          <p:spTgt spid="5">
                                            <p:txEl>
                                              <p:pRg st="3" end="3"/>
                                            </p:txEl>
                                          </p:spTgt>
                                        </p:tgtEl>
                                      </p:cBhvr>
                                    </p:animEffect>
                                  </p:childTnLst>
                                </p:cTn>
                              </p:par>
                            </p:childTnLst>
                          </p:cTn>
                        </p:par>
                        <p:par>
                          <p:cTn id="20" fill="hold">
                            <p:stCondLst>
                              <p:cond delay="9000"/>
                            </p:stCondLst>
                            <p:childTnLst>
                              <p:par>
                                <p:cTn id="21" presetID="40"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1"/>
                                          </p:val>
                                        </p:tav>
                                        <p:tav tm="100000">
                                          <p:val>
                                            <p:strVal val="#ppt_x"/>
                                          </p:val>
                                        </p:tav>
                                      </p:tavLst>
                                    </p:anim>
                                    <p:anim calcmode="lin" valueType="num">
                                      <p:cBhvr>
                                        <p:cTn id="25" dur="10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360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179388" y="260350"/>
            <a:ext cx="8640762" cy="6264275"/>
          </a:xfrm>
        </p:spPr>
        <p:txBody>
          <a:bodyPr/>
          <a:lstStyle/>
          <a:p>
            <a:pPr eaLnBrk="1" hangingPunct="1">
              <a:lnSpc>
                <a:spcPct val="150000"/>
              </a:lnSpc>
            </a:pPr>
            <a:r>
              <a:rPr lang="he-IL" sz="2400" b="1" dirty="0" smtClean="0">
                <a:latin typeface="Tahoma" pitchFamily="34" charset="0"/>
                <a:cs typeface="Tahoma" pitchFamily="34" charset="0"/>
              </a:rPr>
              <a:t>נפילת מספר כה גדול מחבריה, היו מכה שאין דומה לה בשום מגזר אחר בחברה הארץ ישראלית.</a:t>
            </a:r>
            <a:endParaRPr lang="en-US" sz="2400" b="1" dirty="0" smtClean="0">
              <a:latin typeface="Tahoma" pitchFamily="34" charset="0"/>
              <a:cs typeface="Tahoma" pitchFamily="34" charset="0"/>
            </a:endParaRPr>
          </a:p>
          <a:p>
            <a:pPr eaLnBrk="1" hangingPunct="1">
              <a:lnSpc>
                <a:spcPct val="150000"/>
              </a:lnSpc>
            </a:pPr>
            <a:endParaRPr lang="he-IL" sz="2400" b="1" dirty="0" smtClean="0">
              <a:latin typeface="Tahoma" pitchFamily="34" charset="0"/>
              <a:cs typeface="Tahoma" pitchFamily="34" charset="0"/>
            </a:endParaRPr>
          </a:p>
          <a:p>
            <a:pPr eaLnBrk="1" hangingPunct="1">
              <a:lnSpc>
                <a:spcPct val="150000"/>
              </a:lnSpc>
            </a:pPr>
            <a:r>
              <a:rPr lang="he-IL" sz="2400" b="1" dirty="0" smtClean="0">
                <a:latin typeface="Tahoma" pitchFamily="34" charset="0"/>
                <a:cs typeface="Tahoma" pitchFamily="34" charset="0"/>
              </a:rPr>
              <a:t>באותה העת נוצרה הזדמנות חד פעמית, לפרוץ את מגבלות ההתיישבות הקודמות ולהתרחב, כמעט ללא מגבלות. </a:t>
            </a:r>
          </a:p>
          <a:p>
            <a:pPr eaLnBrk="1" hangingPunct="1">
              <a:lnSpc>
                <a:spcPct val="150000"/>
              </a:lnSpc>
            </a:pPr>
            <a:endParaRPr lang="he-IL" sz="2400" b="1" dirty="0" smtClean="0">
              <a:latin typeface="Tahoma" pitchFamily="34" charset="0"/>
              <a:cs typeface="Tahoma" pitchFamily="34" charset="0"/>
            </a:endParaRPr>
          </a:p>
          <a:p>
            <a:pPr eaLnBrk="1" hangingPunct="1">
              <a:lnSpc>
                <a:spcPct val="150000"/>
              </a:lnSpc>
            </a:pPr>
            <a:r>
              <a:rPr lang="he-IL" sz="2400" b="1" dirty="0" smtClean="0">
                <a:latin typeface="Tahoma" pitchFamily="34" charset="0"/>
                <a:cs typeface="Tahoma" pitchFamily="34" charset="0"/>
              </a:rPr>
              <a:t>דרישתם של חברי היישובים ההרוסים לשוב ולהקים את קבוצותיהם מחדש, הטילה על </a:t>
            </a:r>
            <a:r>
              <a:rPr lang="he-IL" sz="2400" b="1" dirty="0" err="1" smtClean="0">
                <a:latin typeface="Tahoma" pitchFamily="34" charset="0"/>
                <a:cs typeface="Tahoma" pitchFamily="34" charset="0"/>
              </a:rPr>
              <a:t>הקה"ד</a:t>
            </a:r>
            <a:r>
              <a:rPr lang="he-IL" sz="2400" b="1" dirty="0" smtClean="0">
                <a:latin typeface="Tahoma" pitchFamily="34" charset="0"/>
                <a:cs typeface="Tahoma" pitchFamily="34" charset="0"/>
              </a:rPr>
              <a:t> מעמסה ארגונית וחברתית כבדה מנשוא.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up)">
                                      <p:cBhvr>
                                        <p:cTn id="7" dur="30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wipe(up)">
                                      <p:cBhvr>
                                        <p:cTn id="12" dur="3000"/>
                                        <p:tgtEl>
                                          <p:spTgt spid="14339">
                                            <p:txEl>
                                              <p:pRg st="2" end="2"/>
                                            </p:txEl>
                                          </p:spTgt>
                                        </p:tgtEl>
                                      </p:cBhvr>
                                    </p:animEffect>
                                  </p:childTnLst>
                                </p:cTn>
                              </p:par>
                            </p:childTnLst>
                          </p:cTn>
                        </p:par>
                        <p:par>
                          <p:cTn id="13" fill="hold">
                            <p:stCondLst>
                              <p:cond delay="3000"/>
                            </p:stCondLst>
                            <p:childTnLst>
                              <p:par>
                                <p:cTn id="14" presetID="22" presetClass="entr" presetSubtype="1" fill="hold" grpId="0" nodeType="afterEffect">
                                  <p:stCondLst>
                                    <p:cond delay="0"/>
                                  </p:stCondLst>
                                  <p:childTnLst>
                                    <p:set>
                                      <p:cBhvr>
                                        <p:cTn id="15" dur="1" fill="hold">
                                          <p:stCondLst>
                                            <p:cond delay="0"/>
                                          </p:stCondLst>
                                        </p:cTn>
                                        <p:tgtEl>
                                          <p:spTgt spid="14339">
                                            <p:txEl>
                                              <p:pRg st="4" end="4"/>
                                            </p:txEl>
                                          </p:spTgt>
                                        </p:tgtEl>
                                        <p:attrNameLst>
                                          <p:attrName>style.visibility</p:attrName>
                                        </p:attrNameLst>
                                      </p:cBhvr>
                                      <p:to>
                                        <p:strVal val="visible"/>
                                      </p:to>
                                    </p:set>
                                    <p:animEffect transition="in" filter="wipe(up)">
                                      <p:cBhvr>
                                        <p:cTn id="16" dur="3000"/>
                                        <p:tgtEl>
                                          <p:spTgt spid="14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611188" y="3141663"/>
            <a:ext cx="8353300" cy="1223441"/>
          </a:xfrm>
        </p:spPr>
        <p:txBody>
          <a:bodyPr/>
          <a:lstStyle/>
          <a:p>
            <a:pPr eaLnBrk="1" hangingPunct="1">
              <a:buFontTx/>
              <a:buNone/>
            </a:pPr>
            <a:r>
              <a:rPr lang="he-IL" sz="2800" dirty="0" smtClean="0"/>
              <a:t>   </a:t>
            </a:r>
            <a:r>
              <a:rPr lang="he-IL" sz="1800" b="1" dirty="0" smtClean="0">
                <a:solidFill>
                  <a:schemeClr val="tx1"/>
                </a:solidFill>
                <a:latin typeface="Tahoma" pitchFamily="34" charset="0"/>
                <a:cs typeface="Tahoma" pitchFamily="34" charset="0"/>
              </a:rPr>
              <a:t>יתר על כן, הקבוצות 'הותיקות' עצמן לא היו מבוססות במידה שתאפשר להן להקצות משאבים ארגוניים או כספיים לטובת תנופת ההתיישבות התנועתית.</a:t>
            </a:r>
            <a:endParaRPr lang="en-US" sz="1800" b="1" dirty="0" smtClean="0">
              <a:solidFill>
                <a:schemeClr val="tx1"/>
              </a:solidFill>
              <a:latin typeface="Tahoma" pitchFamily="34" charset="0"/>
              <a:cs typeface="Tahoma" pitchFamily="34" charset="0"/>
            </a:endParaRPr>
          </a:p>
        </p:txBody>
      </p:sp>
      <p:sp>
        <p:nvSpPr>
          <p:cNvPr id="31747" name="Text Box 4"/>
          <p:cNvSpPr txBox="1">
            <a:spLocks noChangeArrowheads="1"/>
          </p:cNvSpPr>
          <p:nvPr/>
        </p:nvSpPr>
        <p:spPr bwMode="auto">
          <a:xfrm>
            <a:off x="1187450" y="1792288"/>
            <a:ext cx="6284913" cy="366712"/>
          </a:xfrm>
          <a:prstGeom prst="rect">
            <a:avLst/>
          </a:prstGeom>
          <a:noFill/>
          <a:ln w="9525">
            <a:noFill/>
            <a:miter lim="800000"/>
            <a:headEnd/>
            <a:tailEnd/>
          </a:ln>
        </p:spPr>
        <p:txBody>
          <a:bodyPr>
            <a:spAutoFit/>
          </a:bodyPr>
          <a:lstStyle/>
          <a:p>
            <a:endParaRPr lang="en-US"/>
          </a:p>
        </p:txBody>
      </p:sp>
      <p:sp>
        <p:nvSpPr>
          <p:cNvPr id="18437" name="Rectangle 5"/>
          <p:cNvSpPr>
            <a:spLocks noChangeArrowheads="1"/>
          </p:cNvSpPr>
          <p:nvPr/>
        </p:nvSpPr>
        <p:spPr bwMode="auto">
          <a:xfrm>
            <a:off x="395288" y="404813"/>
            <a:ext cx="8280400" cy="1200150"/>
          </a:xfrm>
          <a:prstGeom prst="rect">
            <a:avLst/>
          </a:prstGeom>
          <a:noFill/>
          <a:ln w="9525">
            <a:noFill/>
            <a:miter lim="800000"/>
            <a:headEnd/>
            <a:tailEnd/>
          </a:ln>
        </p:spPr>
        <p:txBody>
          <a:bodyPr>
            <a:spAutoFit/>
          </a:bodyPr>
          <a:lstStyle/>
          <a:p>
            <a:r>
              <a:rPr lang="he-IL" sz="2400" b="1" dirty="0">
                <a:latin typeface="Tahoma" pitchFamily="34" charset="0"/>
                <a:cs typeface="Tahoma" pitchFamily="34" charset="0"/>
              </a:rPr>
              <a:t>כתוצאה ממגמות אלה, הוציא </a:t>
            </a:r>
            <a:r>
              <a:rPr lang="he-IL" sz="2400" b="1" dirty="0" err="1">
                <a:latin typeface="Tahoma" pitchFamily="34" charset="0"/>
                <a:cs typeface="Tahoma" pitchFamily="34" charset="0"/>
              </a:rPr>
              <a:t>הקה"ד</a:t>
            </a:r>
            <a:r>
              <a:rPr lang="he-IL" sz="2400" b="1" dirty="0">
                <a:latin typeface="Tahoma" pitchFamily="34" charset="0"/>
                <a:cs typeface="Tahoma" pitchFamily="34" charset="0"/>
              </a:rPr>
              <a:t> לפועל 11 עליות להתיישבות, שהן, </a:t>
            </a:r>
            <a:r>
              <a:rPr lang="he-IL" sz="2400" b="1" u="sng" dirty="0">
                <a:latin typeface="Tahoma" pitchFamily="34" charset="0"/>
                <a:cs typeface="Tahoma" pitchFamily="34" charset="0"/>
              </a:rPr>
              <a:t>באופן יחסי</a:t>
            </a:r>
            <a:r>
              <a:rPr lang="he-IL" sz="2400" b="1" dirty="0">
                <a:latin typeface="Tahoma" pitchFamily="34" charset="0"/>
                <a:cs typeface="Tahoma" pitchFamily="34" charset="0"/>
              </a:rPr>
              <a:t>, פי </a:t>
            </a:r>
            <a:r>
              <a:rPr lang="he-IL" sz="2400" b="1" u="sng" dirty="0">
                <a:latin typeface="Tahoma" pitchFamily="34" charset="0"/>
                <a:cs typeface="Tahoma" pitchFamily="34" charset="0"/>
              </a:rPr>
              <a:t>שש</a:t>
            </a:r>
            <a:r>
              <a:rPr lang="he-IL" sz="2400" b="1" dirty="0">
                <a:latin typeface="Tahoma" pitchFamily="34" charset="0"/>
                <a:cs typeface="Tahoma" pitchFamily="34" charset="0"/>
              </a:rPr>
              <a:t> ממספר העליות שהעלתה התנועה הקיבוצית כולה באותה תקופה.</a:t>
            </a:r>
            <a:endParaRPr lang="en-US" sz="2400" b="1" dirty="0">
              <a:latin typeface="Tahoma" pitchFamily="34" charset="0"/>
              <a:cs typeface="Tahoma" pitchFamily="34" charset="0"/>
            </a:endParaRPr>
          </a:p>
        </p:txBody>
      </p:sp>
      <p:sp>
        <p:nvSpPr>
          <p:cNvPr id="18438" name="Text Box 6"/>
          <p:cNvSpPr txBox="1">
            <a:spLocks noChangeArrowheads="1"/>
          </p:cNvSpPr>
          <p:nvPr/>
        </p:nvSpPr>
        <p:spPr bwMode="auto">
          <a:xfrm>
            <a:off x="250825" y="1989138"/>
            <a:ext cx="8424863" cy="923330"/>
          </a:xfrm>
          <a:prstGeom prst="rect">
            <a:avLst/>
          </a:prstGeom>
          <a:noFill/>
          <a:ln w="9525">
            <a:noFill/>
            <a:miter lim="800000"/>
            <a:headEnd/>
            <a:tailEnd/>
          </a:ln>
        </p:spPr>
        <p:txBody>
          <a:bodyPr>
            <a:spAutoFit/>
          </a:bodyPr>
          <a:lstStyle/>
          <a:p>
            <a:r>
              <a:rPr lang="he-IL" b="1" u="sng" dirty="0">
                <a:latin typeface="Tahoma" pitchFamily="34" charset="0"/>
                <a:cs typeface="Tahoma" pitchFamily="34" charset="0"/>
              </a:rPr>
              <a:t>הסבר</a:t>
            </a:r>
            <a:r>
              <a:rPr lang="he-IL" b="1" dirty="0">
                <a:latin typeface="Tahoma" pitchFamily="34" charset="0"/>
                <a:cs typeface="Tahoma" pitchFamily="34" charset="0"/>
              </a:rPr>
              <a:t>: מספר העליות הממוצע בתנועות הקיבוציות היה, עלייה חדשה </a:t>
            </a:r>
            <a:r>
              <a:rPr lang="he-IL" b="1" u="sng" dirty="0">
                <a:latin typeface="Tahoma" pitchFamily="34" charset="0"/>
                <a:cs typeface="Tahoma" pitchFamily="34" charset="0"/>
              </a:rPr>
              <a:t>אחת</a:t>
            </a:r>
            <a:r>
              <a:rPr lang="he-IL" b="1" dirty="0">
                <a:latin typeface="Tahoma" pitchFamily="34" charset="0"/>
                <a:cs typeface="Tahoma" pitchFamily="34" charset="0"/>
              </a:rPr>
              <a:t> על כל </a:t>
            </a:r>
            <a:r>
              <a:rPr lang="he-IL" b="1" u="sng" dirty="0">
                <a:latin typeface="Tahoma" pitchFamily="34" charset="0"/>
                <a:cs typeface="Tahoma" pitchFamily="34" charset="0"/>
              </a:rPr>
              <a:t>שני</a:t>
            </a:r>
            <a:r>
              <a:rPr lang="he-IL" b="1" dirty="0">
                <a:latin typeface="Tahoma" pitchFamily="34" charset="0"/>
                <a:cs typeface="Tahoma" pitchFamily="34" charset="0"/>
              </a:rPr>
              <a:t> משקים ותיקים, ואילו </a:t>
            </a:r>
            <a:r>
              <a:rPr lang="he-IL" b="1" dirty="0" err="1">
                <a:latin typeface="Tahoma" pitchFamily="34" charset="0"/>
                <a:cs typeface="Tahoma" pitchFamily="34" charset="0"/>
              </a:rPr>
              <a:t>בקה"ד</a:t>
            </a:r>
            <a:r>
              <a:rPr lang="he-IL" b="1" dirty="0">
                <a:latin typeface="Tahoma" pitchFamily="34" charset="0"/>
                <a:cs typeface="Tahoma" pitchFamily="34" charset="0"/>
              </a:rPr>
              <a:t> עלו </a:t>
            </a:r>
            <a:r>
              <a:rPr lang="he-IL" b="1" u="sng" dirty="0">
                <a:latin typeface="Tahoma" pitchFamily="34" charset="0"/>
                <a:cs typeface="Tahoma" pitchFamily="34" charset="0"/>
              </a:rPr>
              <a:t>שלוש</a:t>
            </a:r>
            <a:r>
              <a:rPr lang="he-IL" b="1" dirty="0">
                <a:latin typeface="Tahoma" pitchFamily="34" charset="0"/>
                <a:cs typeface="Tahoma" pitchFamily="34" charset="0"/>
              </a:rPr>
              <a:t> נקודות חדשות על </a:t>
            </a:r>
            <a:r>
              <a:rPr lang="he-IL" b="1" u="sng" dirty="0">
                <a:latin typeface="Tahoma" pitchFamily="34" charset="0"/>
                <a:cs typeface="Tahoma" pitchFamily="34" charset="0"/>
              </a:rPr>
              <a:t>כל משק ותיק</a:t>
            </a:r>
            <a:r>
              <a:rPr lang="he-IL" b="1" dirty="0">
                <a:latin typeface="Tahoma" pitchFamily="34" charset="0"/>
                <a:cs typeface="Tahoma" pitchFamily="34" charset="0"/>
              </a:rPr>
              <a:t>.</a:t>
            </a:r>
            <a:endParaRPr lang="en-US" b="1" dirty="0">
              <a:latin typeface="Tahoma" pitchFamily="34" charset="0"/>
              <a:cs typeface="Tahoma" pitchFamily="34" charset="0"/>
            </a:endParaRPr>
          </a:p>
        </p:txBody>
      </p:sp>
      <p:sp>
        <p:nvSpPr>
          <p:cNvPr id="31750" name="מלבן 5"/>
          <p:cNvSpPr>
            <a:spLocks noChangeArrowheads="1"/>
          </p:cNvSpPr>
          <p:nvPr/>
        </p:nvSpPr>
        <p:spPr bwMode="auto">
          <a:xfrm>
            <a:off x="395288" y="4724400"/>
            <a:ext cx="8280400" cy="1755775"/>
          </a:xfrm>
          <a:prstGeom prst="rect">
            <a:avLst/>
          </a:prstGeom>
          <a:noFill/>
          <a:ln w="9525">
            <a:noFill/>
            <a:miter lim="800000"/>
            <a:headEnd/>
            <a:tailEnd/>
          </a:ln>
        </p:spPr>
        <p:txBody>
          <a:bodyPr>
            <a:spAutoFit/>
          </a:bodyPr>
          <a:lstStyle/>
          <a:p>
            <a:pPr>
              <a:lnSpc>
                <a:spcPct val="150000"/>
              </a:lnSpc>
            </a:pPr>
            <a:r>
              <a:rPr lang="he-IL" sz="2400" b="1" dirty="0">
                <a:latin typeface="Tahoma" pitchFamily="34" charset="0"/>
                <a:cs typeface="Tahoma" pitchFamily="34" charset="0"/>
              </a:rPr>
              <a:t>התרחשויות אלו סחפו את התנועה להחלטות חפוזות ובלתי שקולות, שהיו מנוגדות לעקרונותיה ולמדיניותה הסולידית המסורתית.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wipe(up)">
                                      <p:cBhvr>
                                        <p:cTn id="7" dur="3000"/>
                                        <p:tgtEl>
                                          <p:spTgt spid="18437"/>
                                        </p:tgtEl>
                                      </p:cBhvr>
                                    </p:animEffect>
                                  </p:childTnLst>
                                </p:cTn>
                              </p:par>
                            </p:childTnLst>
                          </p:cTn>
                        </p:par>
                        <p:par>
                          <p:cTn id="8" fill="hold" nodeType="afterGroup">
                            <p:stCondLst>
                              <p:cond delay="3000"/>
                            </p:stCondLst>
                            <p:childTnLst>
                              <p:par>
                                <p:cTn id="9" presetID="22" presetClass="entr" presetSubtype="1" fill="hold" grpId="0" nodeType="afterEffect">
                                  <p:stCondLst>
                                    <p:cond delay="0"/>
                                  </p:stCondLst>
                                  <p:childTnLst>
                                    <p:set>
                                      <p:cBhvr>
                                        <p:cTn id="10" dur="1" fill="hold">
                                          <p:stCondLst>
                                            <p:cond delay="0"/>
                                          </p:stCondLst>
                                        </p:cTn>
                                        <p:tgtEl>
                                          <p:spTgt spid="18438"/>
                                        </p:tgtEl>
                                        <p:attrNameLst>
                                          <p:attrName>style.visibility</p:attrName>
                                        </p:attrNameLst>
                                      </p:cBhvr>
                                      <p:to>
                                        <p:strVal val="visible"/>
                                      </p:to>
                                    </p:set>
                                    <p:animEffect transition="in" filter="wipe(up)">
                                      <p:cBhvr>
                                        <p:cTn id="11" dur="3000"/>
                                        <p:tgtEl>
                                          <p:spTgt spid="18438"/>
                                        </p:tgtEl>
                                      </p:cBhvr>
                                    </p:animEffect>
                                  </p:childTnLst>
                                </p:cTn>
                              </p:par>
                            </p:childTnLst>
                          </p:cTn>
                        </p:par>
                        <p:par>
                          <p:cTn id="12" fill="hold" nodeType="afterGroup">
                            <p:stCondLst>
                              <p:cond delay="6000"/>
                            </p:stCondLst>
                            <p:childTnLst>
                              <p:par>
                                <p:cTn id="13" presetID="22" presetClass="entr" presetSubtype="1" fill="hold" grpId="0" nodeType="afterEffect">
                                  <p:stCondLst>
                                    <p:cond delay="0"/>
                                  </p:stCondLst>
                                  <p:childTnLst>
                                    <p:set>
                                      <p:cBhvr>
                                        <p:cTn id="14" dur="1" fill="hold">
                                          <p:stCondLst>
                                            <p:cond delay="0"/>
                                          </p:stCondLst>
                                        </p:cTn>
                                        <p:tgtEl>
                                          <p:spTgt spid="18435">
                                            <p:txEl>
                                              <p:pRg st="0" end="0"/>
                                            </p:txEl>
                                          </p:spTgt>
                                        </p:tgtEl>
                                        <p:attrNameLst>
                                          <p:attrName>style.visibility</p:attrName>
                                        </p:attrNameLst>
                                      </p:cBhvr>
                                      <p:to>
                                        <p:strVal val="visible"/>
                                      </p:to>
                                    </p:set>
                                    <p:animEffect transition="in" filter="wipe(up)">
                                      <p:cBhvr>
                                        <p:cTn id="15" dur="3000"/>
                                        <p:tgtEl>
                                          <p:spTgt spid="1843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1750"/>
                                        </p:tgtEl>
                                        <p:attrNameLst>
                                          <p:attrName>style.visibility</p:attrName>
                                        </p:attrNameLst>
                                      </p:cBhvr>
                                      <p:to>
                                        <p:strVal val="visible"/>
                                      </p:to>
                                    </p:set>
                                    <p:animEffect transition="in" filter="wipe(up)">
                                      <p:cBhvr>
                                        <p:cTn id="20" dur="20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18437" grpId="0"/>
      <p:bldP spid="18438" grpId="0"/>
      <p:bldP spid="317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4b"/>
          <p:cNvPicPr>
            <a:picLocks noChangeAspect="1" noChangeArrowheads="1"/>
          </p:cNvPicPr>
          <p:nvPr/>
        </p:nvPicPr>
        <p:blipFill>
          <a:blip r:embed="rId2" cstate="print"/>
          <a:srcRect/>
          <a:stretch>
            <a:fillRect/>
          </a:stretch>
        </p:blipFill>
        <p:spPr bwMode="auto">
          <a:xfrm>
            <a:off x="539750" y="185738"/>
            <a:ext cx="3476625" cy="6423025"/>
          </a:xfrm>
          <a:prstGeom prst="rect">
            <a:avLst/>
          </a:prstGeom>
          <a:noFill/>
          <a:ln w="9525">
            <a:noFill/>
            <a:miter lim="800000"/>
            <a:headEnd/>
            <a:tailEnd/>
          </a:ln>
        </p:spPr>
      </p:pic>
      <p:grpSp>
        <p:nvGrpSpPr>
          <p:cNvPr id="2" name="Group 3"/>
          <p:cNvGrpSpPr>
            <a:grpSpLocks/>
          </p:cNvGrpSpPr>
          <p:nvPr/>
        </p:nvGrpSpPr>
        <p:grpSpPr bwMode="auto">
          <a:xfrm>
            <a:off x="2895600" y="2362200"/>
            <a:ext cx="685800" cy="214313"/>
            <a:chOff x="1824" y="1497"/>
            <a:chExt cx="432" cy="135"/>
          </a:xfrm>
        </p:grpSpPr>
        <p:grpSp>
          <p:nvGrpSpPr>
            <p:cNvPr id="3" name="Group 4"/>
            <p:cNvGrpSpPr>
              <a:grpSpLocks/>
            </p:cNvGrpSpPr>
            <p:nvPr/>
          </p:nvGrpSpPr>
          <p:grpSpPr bwMode="auto">
            <a:xfrm>
              <a:off x="2120" y="1542"/>
              <a:ext cx="136" cy="90"/>
              <a:chOff x="887" y="577"/>
              <a:chExt cx="252" cy="176"/>
            </a:xfrm>
          </p:grpSpPr>
          <p:sp>
            <p:nvSpPr>
              <p:cNvPr id="33987" name="Line 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3988" name="Line 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3989" name="Rectangle 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3990" name="Line 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3991" name="Rectangle 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3992" name="Freeform 10"/>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3993" name="Rectangle 1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4" name="Group 12"/>
              <p:cNvGrpSpPr>
                <a:grpSpLocks/>
              </p:cNvGrpSpPr>
              <p:nvPr/>
            </p:nvGrpSpPr>
            <p:grpSpPr bwMode="auto">
              <a:xfrm>
                <a:off x="1052" y="585"/>
                <a:ext cx="67" cy="168"/>
                <a:chOff x="340" y="402"/>
                <a:chExt cx="67" cy="168"/>
              </a:xfrm>
            </p:grpSpPr>
            <p:sp>
              <p:nvSpPr>
                <p:cNvPr id="33995" name="Line 1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3996" name="Oval 1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33985" name="Text Box 15"/>
            <p:cNvSpPr txBox="1">
              <a:spLocks noChangeArrowheads="1"/>
            </p:cNvSpPr>
            <p:nvPr/>
          </p:nvSpPr>
          <p:spPr bwMode="auto">
            <a:xfrm>
              <a:off x="1824" y="1497"/>
              <a:ext cx="344" cy="135"/>
            </a:xfrm>
            <a:prstGeom prst="rect">
              <a:avLst/>
            </a:prstGeom>
            <a:noFill/>
            <a:ln w="9525">
              <a:noFill/>
              <a:miter lim="800000"/>
              <a:headEnd/>
              <a:tailEnd/>
            </a:ln>
          </p:spPr>
          <p:txBody>
            <a:bodyPr wrap="none">
              <a:spAutoFit/>
            </a:bodyPr>
            <a:lstStyle/>
            <a:p>
              <a:pPr algn="l" rtl="0"/>
              <a:r>
                <a:rPr lang="he-IL" sz="800"/>
                <a:t>טירת צבי</a:t>
              </a:r>
              <a:endParaRPr lang="en-US" sz="800"/>
            </a:p>
          </p:txBody>
        </p:sp>
        <p:sp>
          <p:nvSpPr>
            <p:cNvPr id="33986" name="Oval 16"/>
            <p:cNvSpPr>
              <a:spLocks noChangeArrowheads="1"/>
            </p:cNvSpPr>
            <p:nvPr/>
          </p:nvSpPr>
          <p:spPr bwMode="auto">
            <a:xfrm>
              <a:off x="2160" y="1536"/>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5" name="Group 17"/>
          <p:cNvGrpSpPr>
            <a:grpSpLocks/>
          </p:cNvGrpSpPr>
          <p:nvPr/>
        </p:nvGrpSpPr>
        <p:grpSpPr bwMode="auto">
          <a:xfrm>
            <a:off x="3352800" y="2133600"/>
            <a:ext cx="614363" cy="304800"/>
            <a:chOff x="2112" y="1344"/>
            <a:chExt cx="387" cy="192"/>
          </a:xfrm>
        </p:grpSpPr>
        <p:sp>
          <p:nvSpPr>
            <p:cNvPr id="33971" name="Oval 18"/>
            <p:cNvSpPr>
              <a:spLocks noChangeArrowheads="1"/>
            </p:cNvSpPr>
            <p:nvPr/>
          </p:nvSpPr>
          <p:spPr bwMode="auto">
            <a:xfrm>
              <a:off x="2135" y="1488"/>
              <a:ext cx="25" cy="33"/>
            </a:xfrm>
            <a:prstGeom prst="ellipse">
              <a:avLst/>
            </a:prstGeom>
            <a:solidFill>
              <a:srgbClr val="FF6600"/>
            </a:solidFill>
            <a:ln w="9525">
              <a:noFill/>
              <a:round/>
              <a:headEnd/>
              <a:tailEnd/>
            </a:ln>
          </p:spPr>
          <p:txBody>
            <a:bodyPr wrap="none" anchor="ctr"/>
            <a:lstStyle/>
            <a:p>
              <a:pPr algn="ctr"/>
              <a:endParaRPr lang="en-US"/>
            </a:p>
          </p:txBody>
        </p:sp>
        <p:sp>
          <p:nvSpPr>
            <p:cNvPr id="33972" name="Text Box 19"/>
            <p:cNvSpPr txBox="1">
              <a:spLocks noChangeArrowheads="1"/>
            </p:cNvSpPr>
            <p:nvPr/>
          </p:nvSpPr>
          <p:spPr bwMode="auto">
            <a:xfrm>
              <a:off x="2112" y="1401"/>
              <a:ext cx="387" cy="135"/>
            </a:xfrm>
            <a:prstGeom prst="rect">
              <a:avLst/>
            </a:prstGeom>
            <a:noFill/>
            <a:ln w="9525">
              <a:noFill/>
              <a:miter lim="800000"/>
              <a:headEnd/>
              <a:tailEnd/>
            </a:ln>
          </p:spPr>
          <p:txBody>
            <a:bodyPr wrap="none">
              <a:spAutoFit/>
            </a:bodyPr>
            <a:lstStyle/>
            <a:p>
              <a:pPr algn="l" rtl="0"/>
              <a:r>
                <a:rPr lang="he-IL" sz="800"/>
                <a:t>שדה אליהו</a:t>
              </a:r>
              <a:endParaRPr lang="en-US" sz="800"/>
            </a:p>
          </p:txBody>
        </p:sp>
        <p:grpSp>
          <p:nvGrpSpPr>
            <p:cNvPr id="6" name="Group 20"/>
            <p:cNvGrpSpPr>
              <a:grpSpLocks/>
            </p:cNvGrpSpPr>
            <p:nvPr/>
          </p:nvGrpSpPr>
          <p:grpSpPr bwMode="auto">
            <a:xfrm>
              <a:off x="2256" y="1344"/>
              <a:ext cx="136" cy="90"/>
              <a:chOff x="887" y="577"/>
              <a:chExt cx="252" cy="176"/>
            </a:xfrm>
          </p:grpSpPr>
          <p:sp>
            <p:nvSpPr>
              <p:cNvPr id="33974" name="Line 21"/>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3975" name="Line 22"/>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3976" name="Rectangle 23"/>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3977" name="Line 24"/>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3978" name="Rectangle 25"/>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3979" name="Freeform 26"/>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3980" name="Rectangle 27"/>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7" name="Group 28"/>
              <p:cNvGrpSpPr>
                <a:grpSpLocks/>
              </p:cNvGrpSpPr>
              <p:nvPr/>
            </p:nvGrpSpPr>
            <p:grpSpPr bwMode="auto">
              <a:xfrm>
                <a:off x="1052" y="585"/>
                <a:ext cx="67" cy="168"/>
                <a:chOff x="340" y="402"/>
                <a:chExt cx="67" cy="168"/>
              </a:xfrm>
            </p:grpSpPr>
            <p:sp>
              <p:nvSpPr>
                <p:cNvPr id="33982" name="Line 29"/>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3983" name="Oval 30"/>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grpSp>
      <p:grpSp>
        <p:nvGrpSpPr>
          <p:cNvPr id="8" name="Group 31"/>
          <p:cNvGrpSpPr>
            <a:grpSpLocks/>
          </p:cNvGrpSpPr>
          <p:nvPr/>
        </p:nvGrpSpPr>
        <p:grpSpPr bwMode="auto">
          <a:xfrm>
            <a:off x="2882900" y="2133600"/>
            <a:ext cx="685800" cy="290513"/>
            <a:chOff x="1816" y="1344"/>
            <a:chExt cx="432" cy="183"/>
          </a:xfrm>
        </p:grpSpPr>
        <p:sp>
          <p:nvSpPr>
            <p:cNvPr id="33958" name="Oval 32"/>
            <p:cNvSpPr>
              <a:spLocks noChangeArrowheads="1"/>
            </p:cNvSpPr>
            <p:nvPr/>
          </p:nvSpPr>
          <p:spPr bwMode="auto">
            <a:xfrm>
              <a:off x="2112" y="1440"/>
              <a:ext cx="25" cy="33"/>
            </a:xfrm>
            <a:prstGeom prst="ellipse">
              <a:avLst/>
            </a:prstGeom>
            <a:solidFill>
              <a:srgbClr val="FF6600"/>
            </a:solidFill>
            <a:ln w="9525">
              <a:noFill/>
              <a:round/>
              <a:headEnd/>
              <a:tailEnd/>
            </a:ln>
          </p:spPr>
          <p:txBody>
            <a:bodyPr wrap="none" anchor="ctr"/>
            <a:lstStyle/>
            <a:p>
              <a:pPr algn="ctr"/>
              <a:endParaRPr lang="en-US"/>
            </a:p>
          </p:txBody>
        </p:sp>
        <p:sp>
          <p:nvSpPr>
            <p:cNvPr id="33959" name="Text Box 33"/>
            <p:cNvSpPr txBox="1">
              <a:spLocks noChangeArrowheads="1"/>
            </p:cNvSpPr>
            <p:nvPr/>
          </p:nvSpPr>
          <p:spPr bwMode="auto">
            <a:xfrm>
              <a:off x="1816" y="1392"/>
              <a:ext cx="344" cy="135"/>
            </a:xfrm>
            <a:prstGeom prst="rect">
              <a:avLst/>
            </a:prstGeom>
            <a:noFill/>
            <a:ln w="9525">
              <a:noFill/>
              <a:miter lim="800000"/>
              <a:headEnd/>
              <a:tailEnd/>
            </a:ln>
          </p:spPr>
          <p:txBody>
            <a:bodyPr wrap="none">
              <a:spAutoFit/>
            </a:bodyPr>
            <a:lstStyle/>
            <a:p>
              <a:pPr algn="l" rtl="0"/>
              <a:r>
                <a:rPr lang="he-IL" sz="800"/>
                <a:t>עין הנציב</a:t>
              </a:r>
              <a:endParaRPr lang="en-US" sz="800"/>
            </a:p>
          </p:txBody>
        </p:sp>
        <p:grpSp>
          <p:nvGrpSpPr>
            <p:cNvPr id="9" name="Group 34"/>
            <p:cNvGrpSpPr>
              <a:grpSpLocks/>
            </p:cNvGrpSpPr>
            <p:nvPr/>
          </p:nvGrpSpPr>
          <p:grpSpPr bwMode="auto">
            <a:xfrm>
              <a:off x="2112" y="1344"/>
              <a:ext cx="136" cy="90"/>
              <a:chOff x="887" y="577"/>
              <a:chExt cx="252" cy="176"/>
            </a:xfrm>
          </p:grpSpPr>
          <p:sp>
            <p:nvSpPr>
              <p:cNvPr id="33961" name="Line 3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3962" name="Line 3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3963" name="Rectangle 3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3964" name="Line 3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3965" name="Rectangle 3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3966" name="Freeform 40"/>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3967" name="Rectangle 4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0" name="Group 42"/>
              <p:cNvGrpSpPr>
                <a:grpSpLocks/>
              </p:cNvGrpSpPr>
              <p:nvPr/>
            </p:nvGrpSpPr>
            <p:grpSpPr bwMode="auto">
              <a:xfrm>
                <a:off x="1052" y="585"/>
                <a:ext cx="67" cy="168"/>
                <a:chOff x="340" y="402"/>
                <a:chExt cx="67" cy="168"/>
              </a:xfrm>
            </p:grpSpPr>
            <p:sp>
              <p:nvSpPr>
                <p:cNvPr id="33969" name="Line 4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3970" name="Oval 4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grpSp>
      <p:grpSp>
        <p:nvGrpSpPr>
          <p:cNvPr id="11" name="Group 45"/>
          <p:cNvGrpSpPr>
            <a:grpSpLocks/>
          </p:cNvGrpSpPr>
          <p:nvPr/>
        </p:nvGrpSpPr>
        <p:grpSpPr bwMode="auto">
          <a:xfrm>
            <a:off x="1828800" y="3748088"/>
            <a:ext cx="363538" cy="280987"/>
            <a:chOff x="1152" y="2361"/>
            <a:chExt cx="229" cy="177"/>
          </a:xfrm>
        </p:grpSpPr>
        <p:grpSp>
          <p:nvGrpSpPr>
            <p:cNvPr id="12" name="Group 46"/>
            <p:cNvGrpSpPr>
              <a:grpSpLocks/>
            </p:cNvGrpSpPr>
            <p:nvPr/>
          </p:nvGrpSpPr>
          <p:grpSpPr bwMode="auto">
            <a:xfrm>
              <a:off x="1152" y="2448"/>
              <a:ext cx="136" cy="90"/>
              <a:chOff x="887" y="577"/>
              <a:chExt cx="252" cy="176"/>
            </a:xfrm>
          </p:grpSpPr>
          <p:sp>
            <p:nvSpPr>
              <p:cNvPr id="33948" name="Line 47"/>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3949" name="Line 48"/>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3950" name="Rectangle 49"/>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3951" name="Line 50"/>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3952" name="Rectangle 51"/>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3953" name="Freeform 52"/>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3954" name="Rectangle 53"/>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3" name="Group 54"/>
              <p:cNvGrpSpPr>
                <a:grpSpLocks/>
              </p:cNvGrpSpPr>
              <p:nvPr/>
            </p:nvGrpSpPr>
            <p:grpSpPr bwMode="auto">
              <a:xfrm>
                <a:off x="1052" y="585"/>
                <a:ext cx="67" cy="168"/>
                <a:chOff x="340" y="402"/>
                <a:chExt cx="67" cy="168"/>
              </a:xfrm>
            </p:grpSpPr>
            <p:sp>
              <p:nvSpPr>
                <p:cNvPr id="33956" name="Line 55"/>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3957" name="Oval 56"/>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33946" name="Text Box 57"/>
            <p:cNvSpPr txBox="1">
              <a:spLocks noChangeArrowheads="1"/>
            </p:cNvSpPr>
            <p:nvPr/>
          </p:nvSpPr>
          <p:spPr bwMode="auto">
            <a:xfrm>
              <a:off x="1152" y="2361"/>
              <a:ext cx="229" cy="135"/>
            </a:xfrm>
            <a:prstGeom prst="rect">
              <a:avLst/>
            </a:prstGeom>
            <a:noFill/>
            <a:ln w="9525">
              <a:noFill/>
              <a:miter lim="800000"/>
              <a:headEnd/>
              <a:tailEnd/>
            </a:ln>
          </p:spPr>
          <p:txBody>
            <a:bodyPr wrap="none">
              <a:spAutoFit/>
            </a:bodyPr>
            <a:lstStyle/>
            <a:p>
              <a:pPr algn="l" rtl="0"/>
              <a:r>
                <a:rPr lang="he-IL" sz="800"/>
                <a:t>יבנה</a:t>
              </a:r>
              <a:endParaRPr lang="en-US" sz="800"/>
            </a:p>
          </p:txBody>
        </p:sp>
        <p:sp>
          <p:nvSpPr>
            <p:cNvPr id="33947" name="Oval 58"/>
            <p:cNvSpPr>
              <a:spLocks noChangeArrowheads="1"/>
            </p:cNvSpPr>
            <p:nvPr/>
          </p:nvSpPr>
          <p:spPr bwMode="auto">
            <a:xfrm>
              <a:off x="1175" y="2448"/>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14" name="Group 59"/>
          <p:cNvGrpSpPr>
            <a:grpSpLocks/>
          </p:cNvGrpSpPr>
          <p:nvPr/>
        </p:nvGrpSpPr>
        <p:grpSpPr bwMode="auto">
          <a:xfrm>
            <a:off x="1143000" y="4367213"/>
            <a:ext cx="658813" cy="357187"/>
            <a:chOff x="720" y="2784"/>
            <a:chExt cx="415" cy="225"/>
          </a:xfrm>
        </p:grpSpPr>
        <p:grpSp>
          <p:nvGrpSpPr>
            <p:cNvPr id="15" name="Group 60"/>
            <p:cNvGrpSpPr>
              <a:grpSpLocks/>
            </p:cNvGrpSpPr>
            <p:nvPr/>
          </p:nvGrpSpPr>
          <p:grpSpPr bwMode="auto">
            <a:xfrm>
              <a:off x="768" y="2886"/>
              <a:ext cx="136" cy="90"/>
              <a:chOff x="887" y="577"/>
              <a:chExt cx="252" cy="176"/>
            </a:xfrm>
          </p:grpSpPr>
          <p:sp>
            <p:nvSpPr>
              <p:cNvPr id="33935" name="Line 61"/>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3936" name="Line 62"/>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3937" name="Rectangle 63"/>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3938" name="Line 64"/>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3939" name="Rectangle 65"/>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3940" name="Freeform 66"/>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3941" name="Rectangle 67"/>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6" name="Group 68"/>
              <p:cNvGrpSpPr>
                <a:grpSpLocks/>
              </p:cNvGrpSpPr>
              <p:nvPr/>
            </p:nvGrpSpPr>
            <p:grpSpPr bwMode="auto">
              <a:xfrm>
                <a:off x="1052" y="585"/>
                <a:ext cx="67" cy="168"/>
                <a:chOff x="340" y="402"/>
                <a:chExt cx="67" cy="168"/>
              </a:xfrm>
            </p:grpSpPr>
            <p:sp>
              <p:nvSpPr>
                <p:cNvPr id="33943" name="Line 69"/>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3944" name="Oval 70"/>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33933" name="Oval 71"/>
            <p:cNvSpPr>
              <a:spLocks noChangeArrowheads="1"/>
            </p:cNvSpPr>
            <p:nvPr/>
          </p:nvSpPr>
          <p:spPr bwMode="auto">
            <a:xfrm>
              <a:off x="839" y="2976"/>
              <a:ext cx="25" cy="33"/>
            </a:xfrm>
            <a:prstGeom prst="ellipse">
              <a:avLst/>
            </a:prstGeom>
            <a:solidFill>
              <a:srgbClr val="FF6600"/>
            </a:solidFill>
            <a:ln w="9525">
              <a:noFill/>
              <a:round/>
              <a:headEnd/>
              <a:tailEnd/>
            </a:ln>
          </p:spPr>
          <p:txBody>
            <a:bodyPr wrap="none" anchor="ctr"/>
            <a:lstStyle/>
            <a:p>
              <a:pPr algn="ctr"/>
              <a:endParaRPr lang="en-US"/>
            </a:p>
          </p:txBody>
        </p:sp>
        <p:sp>
          <p:nvSpPr>
            <p:cNvPr id="33934" name="Text Box 72"/>
            <p:cNvSpPr txBox="1">
              <a:spLocks noChangeArrowheads="1"/>
            </p:cNvSpPr>
            <p:nvPr/>
          </p:nvSpPr>
          <p:spPr bwMode="auto">
            <a:xfrm>
              <a:off x="720" y="2784"/>
              <a:ext cx="415" cy="135"/>
            </a:xfrm>
            <a:prstGeom prst="rect">
              <a:avLst/>
            </a:prstGeom>
            <a:noFill/>
            <a:ln w="9525">
              <a:noFill/>
              <a:miter lim="800000"/>
              <a:headEnd/>
              <a:tailEnd/>
            </a:ln>
          </p:spPr>
          <p:txBody>
            <a:bodyPr wrap="none">
              <a:spAutoFit/>
            </a:bodyPr>
            <a:lstStyle/>
            <a:p>
              <a:pPr algn="l" rtl="0"/>
              <a:r>
                <a:rPr lang="he-IL" sz="800"/>
                <a:t>בארות יצחק</a:t>
              </a:r>
              <a:endParaRPr lang="en-US" sz="800"/>
            </a:p>
          </p:txBody>
        </p:sp>
      </p:grpSp>
      <p:grpSp>
        <p:nvGrpSpPr>
          <p:cNvPr id="17" name="Group 73"/>
          <p:cNvGrpSpPr>
            <a:grpSpLocks/>
          </p:cNvGrpSpPr>
          <p:nvPr/>
        </p:nvGrpSpPr>
        <p:grpSpPr bwMode="auto">
          <a:xfrm>
            <a:off x="1447800" y="4572000"/>
            <a:ext cx="349250" cy="304800"/>
            <a:chOff x="912" y="2880"/>
            <a:chExt cx="220" cy="192"/>
          </a:xfrm>
        </p:grpSpPr>
        <p:grpSp>
          <p:nvGrpSpPr>
            <p:cNvPr id="18" name="Group 74"/>
            <p:cNvGrpSpPr>
              <a:grpSpLocks/>
            </p:cNvGrpSpPr>
            <p:nvPr/>
          </p:nvGrpSpPr>
          <p:grpSpPr bwMode="auto">
            <a:xfrm>
              <a:off x="912" y="2982"/>
              <a:ext cx="136" cy="90"/>
              <a:chOff x="887" y="577"/>
              <a:chExt cx="252" cy="176"/>
            </a:xfrm>
          </p:grpSpPr>
          <p:sp>
            <p:nvSpPr>
              <p:cNvPr id="33922" name="Line 7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3923" name="Line 7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3924" name="Rectangle 7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3925" name="Line 7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3926" name="Rectangle 7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3927" name="Freeform 80"/>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3928" name="Rectangle 8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9" name="Group 82"/>
              <p:cNvGrpSpPr>
                <a:grpSpLocks/>
              </p:cNvGrpSpPr>
              <p:nvPr/>
            </p:nvGrpSpPr>
            <p:grpSpPr bwMode="auto">
              <a:xfrm>
                <a:off x="1052" y="585"/>
                <a:ext cx="67" cy="168"/>
                <a:chOff x="340" y="402"/>
                <a:chExt cx="67" cy="168"/>
              </a:xfrm>
            </p:grpSpPr>
            <p:sp>
              <p:nvSpPr>
                <p:cNvPr id="33930" name="Line 8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3931" name="Oval 8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33920" name="Text Box 85"/>
            <p:cNvSpPr txBox="1">
              <a:spLocks noChangeArrowheads="1"/>
            </p:cNvSpPr>
            <p:nvPr/>
          </p:nvSpPr>
          <p:spPr bwMode="auto">
            <a:xfrm>
              <a:off x="912" y="2880"/>
              <a:ext cx="220" cy="135"/>
            </a:xfrm>
            <a:prstGeom prst="rect">
              <a:avLst/>
            </a:prstGeom>
            <a:noFill/>
            <a:ln w="9525">
              <a:noFill/>
              <a:miter lim="800000"/>
              <a:headEnd/>
              <a:tailEnd/>
            </a:ln>
          </p:spPr>
          <p:txBody>
            <a:bodyPr wrap="none">
              <a:spAutoFit/>
            </a:bodyPr>
            <a:lstStyle/>
            <a:p>
              <a:pPr algn="l" rtl="0"/>
              <a:r>
                <a:rPr lang="he-IL" sz="800"/>
                <a:t>סעד</a:t>
              </a:r>
              <a:endParaRPr lang="en-US" sz="800"/>
            </a:p>
          </p:txBody>
        </p:sp>
        <p:sp>
          <p:nvSpPr>
            <p:cNvPr id="33921" name="Oval 86"/>
            <p:cNvSpPr>
              <a:spLocks noChangeArrowheads="1"/>
            </p:cNvSpPr>
            <p:nvPr/>
          </p:nvSpPr>
          <p:spPr bwMode="auto">
            <a:xfrm>
              <a:off x="912" y="2943"/>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20" name="Group 87"/>
          <p:cNvGrpSpPr>
            <a:grpSpLocks/>
          </p:cNvGrpSpPr>
          <p:nvPr/>
        </p:nvGrpSpPr>
        <p:grpSpPr bwMode="auto">
          <a:xfrm>
            <a:off x="2495550" y="1535113"/>
            <a:ext cx="247650" cy="263525"/>
            <a:chOff x="1572" y="967"/>
            <a:chExt cx="156" cy="166"/>
          </a:xfrm>
        </p:grpSpPr>
        <p:sp>
          <p:nvSpPr>
            <p:cNvPr id="33914" name="Text Box 88"/>
            <p:cNvSpPr txBox="1">
              <a:spLocks noChangeArrowheads="1"/>
            </p:cNvSpPr>
            <p:nvPr/>
          </p:nvSpPr>
          <p:spPr bwMode="auto">
            <a:xfrm>
              <a:off x="1572" y="1056"/>
              <a:ext cx="156" cy="77"/>
            </a:xfrm>
            <a:prstGeom prst="rect">
              <a:avLst/>
            </a:prstGeom>
            <a:noFill/>
            <a:ln w="9525">
              <a:noFill/>
              <a:miter lim="800000"/>
              <a:headEnd/>
              <a:tailEnd/>
            </a:ln>
          </p:spPr>
          <p:txBody>
            <a:bodyPr wrap="none" lIns="0" tIns="0" rIns="0" bIns="0">
              <a:spAutoFit/>
            </a:bodyPr>
            <a:lstStyle/>
            <a:p>
              <a:r>
                <a:rPr lang="he-IL" sz="800"/>
                <a:t>מכורה</a:t>
              </a:r>
              <a:endParaRPr lang="en-US" sz="800"/>
            </a:p>
          </p:txBody>
        </p:sp>
        <p:grpSp>
          <p:nvGrpSpPr>
            <p:cNvPr id="21" name="Group 89"/>
            <p:cNvGrpSpPr>
              <a:grpSpLocks/>
            </p:cNvGrpSpPr>
            <p:nvPr/>
          </p:nvGrpSpPr>
          <p:grpSpPr bwMode="auto">
            <a:xfrm>
              <a:off x="1584" y="967"/>
              <a:ext cx="120" cy="89"/>
              <a:chOff x="1482" y="425"/>
              <a:chExt cx="150" cy="109"/>
            </a:xfrm>
          </p:grpSpPr>
          <p:sp>
            <p:nvSpPr>
              <p:cNvPr id="33917" name="AutoShape 90"/>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918" name="AutoShape 91"/>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3916" name="Oval 92"/>
            <p:cNvSpPr>
              <a:spLocks noChangeArrowheads="1"/>
            </p:cNvSpPr>
            <p:nvPr/>
          </p:nvSpPr>
          <p:spPr bwMode="auto">
            <a:xfrm>
              <a:off x="1584" y="1008"/>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22" name="Group 93"/>
          <p:cNvGrpSpPr>
            <a:grpSpLocks/>
          </p:cNvGrpSpPr>
          <p:nvPr/>
        </p:nvGrpSpPr>
        <p:grpSpPr bwMode="auto">
          <a:xfrm>
            <a:off x="2133600" y="2133600"/>
            <a:ext cx="293688" cy="277813"/>
            <a:chOff x="1351" y="1342"/>
            <a:chExt cx="185" cy="175"/>
          </a:xfrm>
        </p:grpSpPr>
        <p:sp>
          <p:nvSpPr>
            <p:cNvPr id="33909" name="Text Box 94"/>
            <p:cNvSpPr txBox="1">
              <a:spLocks noChangeArrowheads="1"/>
            </p:cNvSpPr>
            <p:nvPr/>
          </p:nvSpPr>
          <p:spPr bwMode="auto">
            <a:xfrm>
              <a:off x="1351" y="1440"/>
              <a:ext cx="185" cy="77"/>
            </a:xfrm>
            <a:prstGeom prst="rect">
              <a:avLst/>
            </a:prstGeom>
            <a:noFill/>
            <a:ln w="9525">
              <a:noFill/>
              <a:miter lim="800000"/>
              <a:headEnd/>
              <a:tailEnd/>
            </a:ln>
          </p:spPr>
          <p:txBody>
            <a:bodyPr wrap="none" lIns="0" tIns="0" rIns="0" bIns="0">
              <a:spAutoFit/>
            </a:bodyPr>
            <a:lstStyle/>
            <a:p>
              <a:r>
                <a:rPr lang="he-IL" sz="800"/>
                <a:t>שלוחות</a:t>
              </a:r>
              <a:endParaRPr lang="en-US" sz="800"/>
            </a:p>
          </p:txBody>
        </p:sp>
        <p:grpSp>
          <p:nvGrpSpPr>
            <p:cNvPr id="23" name="Group 95"/>
            <p:cNvGrpSpPr>
              <a:grpSpLocks/>
            </p:cNvGrpSpPr>
            <p:nvPr/>
          </p:nvGrpSpPr>
          <p:grpSpPr bwMode="auto">
            <a:xfrm>
              <a:off x="1368" y="1342"/>
              <a:ext cx="120" cy="89"/>
              <a:chOff x="1482" y="425"/>
              <a:chExt cx="150" cy="109"/>
            </a:xfrm>
          </p:grpSpPr>
          <p:sp>
            <p:nvSpPr>
              <p:cNvPr id="33912" name="AutoShape 96"/>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913" name="AutoShape 97"/>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3911" name="Oval 98"/>
            <p:cNvSpPr>
              <a:spLocks noChangeArrowheads="1"/>
            </p:cNvSpPr>
            <p:nvPr/>
          </p:nvSpPr>
          <p:spPr bwMode="auto">
            <a:xfrm>
              <a:off x="1488" y="1392"/>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24" name="Group 99"/>
          <p:cNvGrpSpPr>
            <a:grpSpLocks/>
          </p:cNvGrpSpPr>
          <p:nvPr/>
        </p:nvGrpSpPr>
        <p:grpSpPr bwMode="auto">
          <a:xfrm>
            <a:off x="2017713" y="2743200"/>
            <a:ext cx="344487" cy="228600"/>
            <a:chOff x="1271" y="1728"/>
            <a:chExt cx="217" cy="144"/>
          </a:xfrm>
        </p:grpSpPr>
        <p:sp>
          <p:nvSpPr>
            <p:cNvPr id="33904" name="Oval 100"/>
            <p:cNvSpPr>
              <a:spLocks noChangeArrowheads="1"/>
            </p:cNvSpPr>
            <p:nvPr/>
          </p:nvSpPr>
          <p:spPr bwMode="auto">
            <a:xfrm>
              <a:off x="1271" y="1776"/>
              <a:ext cx="25" cy="33"/>
            </a:xfrm>
            <a:prstGeom prst="ellipse">
              <a:avLst/>
            </a:prstGeom>
            <a:solidFill>
              <a:srgbClr val="FF6600"/>
            </a:solidFill>
            <a:ln w="9525">
              <a:noFill/>
              <a:round/>
              <a:headEnd/>
              <a:tailEnd/>
            </a:ln>
          </p:spPr>
          <p:txBody>
            <a:bodyPr wrap="none" anchor="ctr"/>
            <a:lstStyle/>
            <a:p>
              <a:pPr algn="ctr"/>
              <a:endParaRPr lang="en-US"/>
            </a:p>
          </p:txBody>
        </p:sp>
        <p:sp>
          <p:nvSpPr>
            <p:cNvPr id="33905" name="Text Box 101"/>
            <p:cNvSpPr txBox="1">
              <a:spLocks noChangeArrowheads="1"/>
            </p:cNvSpPr>
            <p:nvPr/>
          </p:nvSpPr>
          <p:spPr bwMode="auto">
            <a:xfrm>
              <a:off x="1316" y="1795"/>
              <a:ext cx="172" cy="77"/>
            </a:xfrm>
            <a:prstGeom prst="rect">
              <a:avLst/>
            </a:prstGeom>
            <a:noFill/>
            <a:ln w="9525">
              <a:noFill/>
              <a:miter lim="800000"/>
              <a:headEnd/>
              <a:tailEnd/>
            </a:ln>
          </p:spPr>
          <p:txBody>
            <a:bodyPr wrap="none" lIns="0" tIns="0" rIns="0" bIns="0">
              <a:spAutoFit/>
            </a:bodyPr>
            <a:lstStyle/>
            <a:p>
              <a:r>
                <a:rPr lang="he-IL" sz="800"/>
                <a:t>עלומים</a:t>
              </a:r>
              <a:endParaRPr lang="en-US" sz="800"/>
            </a:p>
          </p:txBody>
        </p:sp>
        <p:grpSp>
          <p:nvGrpSpPr>
            <p:cNvPr id="25" name="Group 102"/>
            <p:cNvGrpSpPr>
              <a:grpSpLocks/>
            </p:cNvGrpSpPr>
            <p:nvPr/>
          </p:nvGrpSpPr>
          <p:grpSpPr bwMode="auto">
            <a:xfrm>
              <a:off x="1296" y="1728"/>
              <a:ext cx="120" cy="89"/>
              <a:chOff x="1482" y="425"/>
              <a:chExt cx="150" cy="109"/>
            </a:xfrm>
          </p:grpSpPr>
          <p:sp>
            <p:nvSpPr>
              <p:cNvPr id="33907" name="AutoShape 103"/>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908" name="AutoShape 104"/>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grpSp>
      <p:grpSp>
        <p:nvGrpSpPr>
          <p:cNvPr id="26" name="Group 105"/>
          <p:cNvGrpSpPr>
            <a:grpSpLocks/>
          </p:cNvGrpSpPr>
          <p:nvPr/>
        </p:nvGrpSpPr>
        <p:grpSpPr bwMode="auto">
          <a:xfrm>
            <a:off x="1981200" y="2906713"/>
            <a:ext cx="457200" cy="293687"/>
            <a:chOff x="1248" y="1831"/>
            <a:chExt cx="288" cy="185"/>
          </a:xfrm>
        </p:grpSpPr>
        <p:sp>
          <p:nvSpPr>
            <p:cNvPr id="33899" name="Oval 106"/>
            <p:cNvSpPr>
              <a:spLocks noChangeArrowheads="1"/>
            </p:cNvSpPr>
            <p:nvPr/>
          </p:nvSpPr>
          <p:spPr bwMode="auto">
            <a:xfrm>
              <a:off x="1296" y="1968"/>
              <a:ext cx="25" cy="33"/>
            </a:xfrm>
            <a:prstGeom prst="ellipse">
              <a:avLst/>
            </a:prstGeom>
            <a:solidFill>
              <a:srgbClr val="FF6600"/>
            </a:solidFill>
            <a:ln w="9525">
              <a:noFill/>
              <a:round/>
              <a:headEnd/>
              <a:tailEnd/>
            </a:ln>
          </p:spPr>
          <p:txBody>
            <a:bodyPr wrap="none" anchor="ctr"/>
            <a:lstStyle/>
            <a:p>
              <a:pPr algn="ctr"/>
              <a:endParaRPr lang="en-US"/>
            </a:p>
          </p:txBody>
        </p:sp>
        <p:grpSp>
          <p:nvGrpSpPr>
            <p:cNvPr id="27" name="Group 107"/>
            <p:cNvGrpSpPr>
              <a:grpSpLocks/>
            </p:cNvGrpSpPr>
            <p:nvPr/>
          </p:nvGrpSpPr>
          <p:grpSpPr bwMode="auto">
            <a:xfrm>
              <a:off x="1248" y="1831"/>
              <a:ext cx="120" cy="89"/>
              <a:chOff x="1482" y="425"/>
              <a:chExt cx="150" cy="109"/>
            </a:xfrm>
          </p:grpSpPr>
          <p:sp>
            <p:nvSpPr>
              <p:cNvPr id="33902" name="AutoShape 108"/>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903" name="AutoShape 109"/>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3901" name="Text Box 110"/>
            <p:cNvSpPr txBox="1">
              <a:spLocks noChangeArrowheads="1"/>
            </p:cNvSpPr>
            <p:nvPr/>
          </p:nvSpPr>
          <p:spPr bwMode="auto">
            <a:xfrm>
              <a:off x="1286" y="1881"/>
              <a:ext cx="250" cy="135"/>
            </a:xfrm>
            <a:prstGeom prst="rect">
              <a:avLst/>
            </a:prstGeom>
            <a:noFill/>
            <a:ln w="9525">
              <a:noFill/>
              <a:miter lim="800000"/>
              <a:headEnd/>
              <a:tailEnd/>
            </a:ln>
          </p:spPr>
          <p:txBody>
            <a:bodyPr wrap="none">
              <a:spAutoFit/>
            </a:bodyPr>
            <a:lstStyle/>
            <a:p>
              <a:pPr algn="l" rtl="0"/>
              <a:r>
                <a:rPr lang="he-IL" sz="800"/>
                <a:t>תחיה</a:t>
              </a:r>
              <a:endParaRPr lang="en-US" sz="800"/>
            </a:p>
          </p:txBody>
        </p:sp>
      </p:grpSp>
      <p:grpSp>
        <p:nvGrpSpPr>
          <p:cNvPr id="28" name="Group 111"/>
          <p:cNvGrpSpPr>
            <a:grpSpLocks/>
          </p:cNvGrpSpPr>
          <p:nvPr/>
        </p:nvGrpSpPr>
        <p:grpSpPr bwMode="auto">
          <a:xfrm>
            <a:off x="2549525" y="1268413"/>
            <a:ext cx="366713" cy="290512"/>
            <a:chOff x="1248" y="1584"/>
            <a:chExt cx="231" cy="183"/>
          </a:xfrm>
        </p:grpSpPr>
        <p:sp>
          <p:nvSpPr>
            <p:cNvPr id="33894" name="Oval 112"/>
            <p:cNvSpPr>
              <a:spLocks noChangeArrowheads="1"/>
            </p:cNvSpPr>
            <p:nvPr/>
          </p:nvSpPr>
          <p:spPr bwMode="auto">
            <a:xfrm>
              <a:off x="1296" y="1647"/>
              <a:ext cx="25" cy="33"/>
            </a:xfrm>
            <a:prstGeom prst="ellipse">
              <a:avLst/>
            </a:prstGeom>
            <a:solidFill>
              <a:srgbClr val="FF6600"/>
            </a:solidFill>
            <a:ln w="9525">
              <a:noFill/>
              <a:round/>
              <a:headEnd/>
              <a:tailEnd/>
            </a:ln>
          </p:spPr>
          <p:txBody>
            <a:bodyPr wrap="none" anchor="ctr"/>
            <a:lstStyle/>
            <a:p>
              <a:pPr algn="ctr"/>
              <a:endParaRPr lang="en-US"/>
            </a:p>
          </p:txBody>
        </p:sp>
        <p:grpSp>
          <p:nvGrpSpPr>
            <p:cNvPr id="29" name="Group 113"/>
            <p:cNvGrpSpPr>
              <a:grpSpLocks/>
            </p:cNvGrpSpPr>
            <p:nvPr/>
          </p:nvGrpSpPr>
          <p:grpSpPr bwMode="auto">
            <a:xfrm>
              <a:off x="1320" y="1584"/>
              <a:ext cx="120" cy="89"/>
              <a:chOff x="1482" y="425"/>
              <a:chExt cx="150" cy="109"/>
            </a:xfrm>
          </p:grpSpPr>
          <p:sp>
            <p:nvSpPr>
              <p:cNvPr id="33897" name="AutoShape 114"/>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898" name="AutoShape 115"/>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3896" name="Text Box 116"/>
            <p:cNvSpPr txBox="1">
              <a:spLocks noChangeArrowheads="1"/>
            </p:cNvSpPr>
            <p:nvPr/>
          </p:nvSpPr>
          <p:spPr bwMode="auto">
            <a:xfrm>
              <a:off x="1248" y="1632"/>
              <a:ext cx="231" cy="135"/>
            </a:xfrm>
            <a:prstGeom prst="rect">
              <a:avLst/>
            </a:prstGeom>
            <a:noFill/>
            <a:ln w="9525">
              <a:noFill/>
              <a:miter lim="800000"/>
              <a:headEnd/>
              <a:tailEnd/>
            </a:ln>
          </p:spPr>
          <p:txBody>
            <a:bodyPr wrap="none">
              <a:spAutoFit/>
            </a:bodyPr>
            <a:lstStyle/>
            <a:p>
              <a:pPr algn="l" rtl="0"/>
              <a:r>
                <a:rPr lang="he-IL" sz="800"/>
                <a:t>שחר</a:t>
              </a:r>
              <a:endParaRPr lang="en-US" sz="800"/>
            </a:p>
          </p:txBody>
        </p:sp>
      </p:grpSp>
      <p:grpSp>
        <p:nvGrpSpPr>
          <p:cNvPr id="30" name="Group 117"/>
          <p:cNvGrpSpPr>
            <a:grpSpLocks/>
          </p:cNvGrpSpPr>
          <p:nvPr/>
        </p:nvGrpSpPr>
        <p:grpSpPr bwMode="auto">
          <a:xfrm>
            <a:off x="3276600" y="849313"/>
            <a:ext cx="404813" cy="279400"/>
            <a:chOff x="2064" y="535"/>
            <a:chExt cx="255" cy="176"/>
          </a:xfrm>
        </p:grpSpPr>
        <p:sp>
          <p:nvSpPr>
            <p:cNvPr id="33889" name="Text Box 118"/>
            <p:cNvSpPr txBox="1">
              <a:spLocks noChangeArrowheads="1"/>
            </p:cNvSpPr>
            <p:nvPr/>
          </p:nvSpPr>
          <p:spPr bwMode="auto">
            <a:xfrm>
              <a:off x="2064" y="576"/>
              <a:ext cx="255" cy="135"/>
            </a:xfrm>
            <a:prstGeom prst="rect">
              <a:avLst/>
            </a:prstGeom>
            <a:noFill/>
            <a:ln w="9525">
              <a:noFill/>
              <a:miter lim="800000"/>
              <a:headEnd/>
              <a:tailEnd/>
            </a:ln>
          </p:spPr>
          <p:txBody>
            <a:bodyPr wrap="none">
              <a:spAutoFit/>
            </a:bodyPr>
            <a:lstStyle/>
            <a:p>
              <a:pPr algn="l" rtl="0"/>
              <a:r>
                <a:rPr lang="he-IL" sz="800"/>
                <a:t>ביריה</a:t>
              </a:r>
              <a:endParaRPr lang="en-US" sz="800"/>
            </a:p>
          </p:txBody>
        </p:sp>
        <p:grpSp>
          <p:nvGrpSpPr>
            <p:cNvPr id="31" name="Group 119"/>
            <p:cNvGrpSpPr>
              <a:grpSpLocks/>
            </p:cNvGrpSpPr>
            <p:nvPr/>
          </p:nvGrpSpPr>
          <p:grpSpPr bwMode="auto">
            <a:xfrm>
              <a:off x="2112" y="535"/>
              <a:ext cx="120" cy="89"/>
              <a:chOff x="1482" y="425"/>
              <a:chExt cx="150" cy="109"/>
            </a:xfrm>
          </p:grpSpPr>
          <p:sp>
            <p:nvSpPr>
              <p:cNvPr id="33892" name="AutoShape 120"/>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893" name="AutoShape 121"/>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3891" name="Oval 122"/>
            <p:cNvSpPr>
              <a:spLocks noChangeArrowheads="1"/>
            </p:cNvSpPr>
            <p:nvPr/>
          </p:nvSpPr>
          <p:spPr bwMode="auto">
            <a:xfrm>
              <a:off x="2087" y="624"/>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33824" name="Group 123"/>
          <p:cNvGrpSpPr>
            <a:grpSpLocks/>
          </p:cNvGrpSpPr>
          <p:nvPr/>
        </p:nvGrpSpPr>
        <p:grpSpPr bwMode="auto">
          <a:xfrm>
            <a:off x="1752600" y="3352800"/>
            <a:ext cx="444500" cy="290513"/>
            <a:chOff x="1104" y="2112"/>
            <a:chExt cx="280" cy="183"/>
          </a:xfrm>
        </p:grpSpPr>
        <p:grpSp>
          <p:nvGrpSpPr>
            <p:cNvPr id="33831" name="Group 124"/>
            <p:cNvGrpSpPr>
              <a:grpSpLocks/>
            </p:cNvGrpSpPr>
            <p:nvPr/>
          </p:nvGrpSpPr>
          <p:grpSpPr bwMode="auto">
            <a:xfrm>
              <a:off x="1152" y="2112"/>
              <a:ext cx="120" cy="89"/>
              <a:chOff x="1482" y="425"/>
              <a:chExt cx="150" cy="109"/>
            </a:xfrm>
          </p:grpSpPr>
          <p:sp>
            <p:nvSpPr>
              <p:cNvPr id="33887" name="AutoShape 125"/>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888" name="AutoShape 126"/>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3885" name="Text Box 127"/>
            <p:cNvSpPr txBox="1">
              <a:spLocks noChangeArrowheads="1"/>
            </p:cNvSpPr>
            <p:nvPr/>
          </p:nvSpPr>
          <p:spPr bwMode="auto">
            <a:xfrm>
              <a:off x="1104" y="2160"/>
              <a:ext cx="280" cy="135"/>
            </a:xfrm>
            <a:prstGeom prst="rect">
              <a:avLst/>
            </a:prstGeom>
            <a:noFill/>
            <a:ln w="9525">
              <a:noFill/>
              <a:miter lim="800000"/>
              <a:headEnd/>
              <a:tailEnd/>
            </a:ln>
          </p:spPr>
          <p:txBody>
            <a:bodyPr wrap="none">
              <a:spAutoFit/>
            </a:bodyPr>
            <a:lstStyle/>
            <a:p>
              <a:pPr algn="l" rtl="0"/>
              <a:r>
                <a:rPr lang="he-IL" sz="800"/>
                <a:t>אחדות</a:t>
              </a:r>
              <a:endParaRPr lang="en-US" sz="800"/>
            </a:p>
          </p:txBody>
        </p:sp>
        <p:sp>
          <p:nvSpPr>
            <p:cNvPr id="33886" name="Oval 128"/>
            <p:cNvSpPr>
              <a:spLocks noChangeArrowheads="1"/>
            </p:cNvSpPr>
            <p:nvPr/>
          </p:nvSpPr>
          <p:spPr bwMode="auto">
            <a:xfrm>
              <a:off x="1152" y="2175"/>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33833" name="Group 129"/>
          <p:cNvGrpSpPr>
            <a:grpSpLocks/>
          </p:cNvGrpSpPr>
          <p:nvPr/>
        </p:nvGrpSpPr>
        <p:grpSpPr bwMode="auto">
          <a:xfrm>
            <a:off x="2798763" y="2057400"/>
            <a:ext cx="603250" cy="290513"/>
            <a:chOff x="1763" y="1296"/>
            <a:chExt cx="380" cy="183"/>
          </a:xfrm>
        </p:grpSpPr>
        <p:sp>
          <p:nvSpPr>
            <p:cNvPr id="33877" name="Text Box 130"/>
            <p:cNvSpPr txBox="1">
              <a:spLocks noChangeArrowheads="1"/>
            </p:cNvSpPr>
            <p:nvPr/>
          </p:nvSpPr>
          <p:spPr bwMode="auto">
            <a:xfrm>
              <a:off x="1763" y="1344"/>
              <a:ext cx="301" cy="135"/>
            </a:xfrm>
            <a:prstGeom prst="rect">
              <a:avLst/>
            </a:prstGeom>
            <a:noFill/>
            <a:ln w="9525">
              <a:noFill/>
              <a:miter lim="800000"/>
              <a:headEnd/>
              <a:tailEnd/>
            </a:ln>
          </p:spPr>
          <p:txBody>
            <a:bodyPr wrap="none">
              <a:spAutoFit/>
            </a:bodyPr>
            <a:lstStyle/>
            <a:p>
              <a:pPr algn="l" rtl="0"/>
              <a:r>
                <a:rPr lang="he-IL" sz="800"/>
                <a:t>שלוחות</a:t>
              </a:r>
              <a:endParaRPr lang="en-US" sz="800"/>
            </a:p>
          </p:txBody>
        </p:sp>
        <p:grpSp>
          <p:nvGrpSpPr>
            <p:cNvPr id="33843" name="Group 131"/>
            <p:cNvGrpSpPr>
              <a:grpSpLocks/>
            </p:cNvGrpSpPr>
            <p:nvPr/>
          </p:nvGrpSpPr>
          <p:grpSpPr bwMode="auto">
            <a:xfrm>
              <a:off x="1968" y="1296"/>
              <a:ext cx="175" cy="102"/>
              <a:chOff x="358" y="623"/>
              <a:chExt cx="217" cy="126"/>
            </a:xfrm>
          </p:grpSpPr>
          <p:sp>
            <p:nvSpPr>
              <p:cNvPr id="33880" name="Rectangle 132"/>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3881" name="Freeform 133"/>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82" name="Rectangle 134"/>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83" name="Rectangle 135"/>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33879" name="Oval 136"/>
            <p:cNvSpPr>
              <a:spLocks noChangeArrowheads="1"/>
            </p:cNvSpPr>
            <p:nvPr/>
          </p:nvSpPr>
          <p:spPr bwMode="auto">
            <a:xfrm>
              <a:off x="2064" y="1398"/>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33851" name="Group 137"/>
          <p:cNvGrpSpPr>
            <a:grpSpLocks/>
          </p:cNvGrpSpPr>
          <p:nvPr/>
        </p:nvGrpSpPr>
        <p:grpSpPr bwMode="auto">
          <a:xfrm>
            <a:off x="2286000" y="2667000"/>
            <a:ext cx="366713" cy="342900"/>
            <a:chOff x="1732" y="2443"/>
            <a:chExt cx="231" cy="216"/>
          </a:xfrm>
        </p:grpSpPr>
        <p:sp>
          <p:nvSpPr>
            <p:cNvPr id="33870" name="Text Box 138"/>
            <p:cNvSpPr txBox="1">
              <a:spLocks noChangeArrowheads="1"/>
            </p:cNvSpPr>
            <p:nvPr/>
          </p:nvSpPr>
          <p:spPr bwMode="auto">
            <a:xfrm>
              <a:off x="1732" y="2559"/>
              <a:ext cx="231" cy="100"/>
            </a:xfrm>
            <a:prstGeom prst="rect">
              <a:avLst/>
            </a:prstGeom>
            <a:noFill/>
            <a:ln w="9525">
              <a:noFill/>
              <a:miter lim="800000"/>
              <a:headEnd/>
              <a:tailEnd/>
            </a:ln>
          </p:spPr>
          <p:txBody>
            <a:bodyPr wrap="none" lIns="0" tIns="0" rIns="0" bIns="0">
              <a:spAutoFit/>
            </a:bodyPr>
            <a:lstStyle/>
            <a:p>
              <a:pPr>
                <a:lnSpc>
                  <a:spcPct val="65000"/>
                </a:lnSpc>
              </a:pPr>
              <a:r>
                <a:rPr lang="he-IL" sz="800"/>
                <a:t>כפר יעבץ</a:t>
              </a:r>
            </a:p>
            <a:p>
              <a:pPr>
                <a:lnSpc>
                  <a:spcPct val="65000"/>
                </a:lnSpc>
              </a:pPr>
              <a:r>
                <a:rPr lang="he-IL" sz="800"/>
                <a:t> (מכורה)</a:t>
              </a:r>
              <a:endParaRPr lang="en-US" sz="800"/>
            </a:p>
          </p:txBody>
        </p:sp>
        <p:sp>
          <p:nvSpPr>
            <p:cNvPr id="33871" name="Oval 139"/>
            <p:cNvSpPr>
              <a:spLocks noChangeArrowheads="1"/>
            </p:cNvSpPr>
            <p:nvPr/>
          </p:nvSpPr>
          <p:spPr bwMode="auto">
            <a:xfrm>
              <a:off x="1756" y="2508"/>
              <a:ext cx="41" cy="41"/>
            </a:xfrm>
            <a:prstGeom prst="ellipse">
              <a:avLst/>
            </a:prstGeom>
            <a:solidFill>
              <a:srgbClr val="FF6600"/>
            </a:solidFill>
            <a:ln w="9525">
              <a:noFill/>
              <a:round/>
              <a:headEnd/>
              <a:tailEnd/>
            </a:ln>
          </p:spPr>
          <p:txBody>
            <a:bodyPr wrap="none" anchor="ctr"/>
            <a:lstStyle/>
            <a:p>
              <a:pPr algn="ctr"/>
              <a:endParaRPr lang="en-US"/>
            </a:p>
          </p:txBody>
        </p:sp>
        <p:grpSp>
          <p:nvGrpSpPr>
            <p:cNvPr id="33858" name="Group 140"/>
            <p:cNvGrpSpPr>
              <a:grpSpLocks/>
            </p:cNvGrpSpPr>
            <p:nvPr/>
          </p:nvGrpSpPr>
          <p:grpSpPr bwMode="auto">
            <a:xfrm>
              <a:off x="1776" y="2443"/>
              <a:ext cx="175" cy="102"/>
              <a:chOff x="358" y="623"/>
              <a:chExt cx="217" cy="126"/>
            </a:xfrm>
          </p:grpSpPr>
          <p:sp>
            <p:nvSpPr>
              <p:cNvPr id="33873" name="Rectangle 141"/>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3874" name="Freeform 142"/>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75" name="Rectangle 143"/>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76" name="Rectangle 144"/>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33865" name="Group 145"/>
          <p:cNvGrpSpPr>
            <a:grpSpLocks/>
          </p:cNvGrpSpPr>
          <p:nvPr/>
        </p:nvGrpSpPr>
        <p:grpSpPr bwMode="auto">
          <a:xfrm>
            <a:off x="2268538" y="3213100"/>
            <a:ext cx="303212" cy="263525"/>
            <a:chOff x="1664" y="2926"/>
            <a:chExt cx="191" cy="166"/>
          </a:xfrm>
        </p:grpSpPr>
        <p:sp>
          <p:nvSpPr>
            <p:cNvPr id="33863" name="Text Box 146"/>
            <p:cNvSpPr txBox="1">
              <a:spLocks noChangeArrowheads="1"/>
            </p:cNvSpPr>
            <p:nvPr/>
          </p:nvSpPr>
          <p:spPr bwMode="auto">
            <a:xfrm>
              <a:off x="1721" y="3015"/>
              <a:ext cx="134" cy="77"/>
            </a:xfrm>
            <a:prstGeom prst="rect">
              <a:avLst/>
            </a:prstGeom>
            <a:noFill/>
            <a:ln w="9525">
              <a:noFill/>
              <a:miter lim="800000"/>
              <a:headEnd/>
              <a:tailEnd/>
            </a:ln>
          </p:spPr>
          <p:txBody>
            <a:bodyPr wrap="none" lIns="0" tIns="0" rIns="0" bIns="0">
              <a:spAutoFit/>
            </a:bodyPr>
            <a:lstStyle/>
            <a:p>
              <a:r>
                <a:rPr lang="he-IL" sz="800"/>
                <a:t>תחיה</a:t>
              </a:r>
              <a:endParaRPr lang="en-US" sz="800"/>
            </a:p>
          </p:txBody>
        </p:sp>
        <p:sp>
          <p:nvSpPr>
            <p:cNvPr id="33864" name="Oval 147"/>
            <p:cNvSpPr>
              <a:spLocks noChangeArrowheads="1"/>
            </p:cNvSpPr>
            <p:nvPr/>
          </p:nvSpPr>
          <p:spPr bwMode="auto">
            <a:xfrm>
              <a:off x="1674" y="3036"/>
              <a:ext cx="41" cy="41"/>
            </a:xfrm>
            <a:prstGeom prst="ellipse">
              <a:avLst/>
            </a:prstGeom>
            <a:solidFill>
              <a:srgbClr val="FF6600"/>
            </a:solidFill>
            <a:ln w="9525">
              <a:noFill/>
              <a:round/>
              <a:headEnd/>
              <a:tailEnd/>
            </a:ln>
          </p:spPr>
          <p:txBody>
            <a:bodyPr wrap="none" anchor="ctr"/>
            <a:lstStyle/>
            <a:p>
              <a:pPr algn="ctr"/>
              <a:endParaRPr lang="en-US"/>
            </a:p>
          </p:txBody>
        </p:sp>
        <p:grpSp>
          <p:nvGrpSpPr>
            <p:cNvPr id="33872" name="Group 148"/>
            <p:cNvGrpSpPr>
              <a:grpSpLocks/>
            </p:cNvGrpSpPr>
            <p:nvPr/>
          </p:nvGrpSpPr>
          <p:grpSpPr bwMode="auto">
            <a:xfrm>
              <a:off x="1664" y="2926"/>
              <a:ext cx="175" cy="102"/>
              <a:chOff x="358" y="623"/>
              <a:chExt cx="217" cy="126"/>
            </a:xfrm>
          </p:grpSpPr>
          <p:sp>
            <p:nvSpPr>
              <p:cNvPr id="33866" name="Rectangle 149"/>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3867" name="Freeform 150"/>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68" name="Rectangle 151"/>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69" name="Rectangle 152"/>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33878" name="Group 153"/>
          <p:cNvGrpSpPr>
            <a:grpSpLocks/>
          </p:cNvGrpSpPr>
          <p:nvPr/>
        </p:nvGrpSpPr>
        <p:grpSpPr bwMode="auto">
          <a:xfrm>
            <a:off x="1268413" y="4468813"/>
            <a:ext cx="279400" cy="331787"/>
            <a:chOff x="920" y="3878"/>
            <a:chExt cx="176" cy="209"/>
          </a:xfrm>
        </p:grpSpPr>
        <p:sp>
          <p:nvSpPr>
            <p:cNvPr id="33856" name="Text Box 154"/>
            <p:cNvSpPr txBox="1">
              <a:spLocks noChangeArrowheads="1"/>
            </p:cNvSpPr>
            <p:nvPr/>
          </p:nvSpPr>
          <p:spPr bwMode="auto">
            <a:xfrm>
              <a:off x="932" y="4010"/>
              <a:ext cx="164" cy="77"/>
            </a:xfrm>
            <a:prstGeom prst="rect">
              <a:avLst/>
            </a:prstGeom>
            <a:noFill/>
            <a:ln w="9525">
              <a:noFill/>
              <a:miter lim="800000"/>
              <a:headEnd/>
              <a:tailEnd/>
            </a:ln>
          </p:spPr>
          <p:txBody>
            <a:bodyPr wrap="none" lIns="0" tIns="0" rIns="0" bIns="0">
              <a:spAutoFit/>
            </a:bodyPr>
            <a:lstStyle/>
            <a:p>
              <a:r>
                <a:rPr lang="he-IL" sz="800"/>
                <a:t>אחדות</a:t>
              </a:r>
              <a:endParaRPr lang="en-US" sz="800"/>
            </a:p>
          </p:txBody>
        </p:sp>
        <p:sp>
          <p:nvSpPr>
            <p:cNvPr id="33857" name="Oval 155"/>
            <p:cNvSpPr>
              <a:spLocks noChangeArrowheads="1"/>
            </p:cNvSpPr>
            <p:nvPr/>
          </p:nvSpPr>
          <p:spPr bwMode="auto">
            <a:xfrm>
              <a:off x="994" y="3988"/>
              <a:ext cx="41" cy="41"/>
            </a:xfrm>
            <a:prstGeom prst="ellipse">
              <a:avLst/>
            </a:prstGeom>
            <a:solidFill>
              <a:srgbClr val="FF6600"/>
            </a:solidFill>
            <a:ln w="9525">
              <a:noFill/>
              <a:round/>
              <a:headEnd/>
              <a:tailEnd/>
            </a:ln>
          </p:spPr>
          <p:txBody>
            <a:bodyPr wrap="none" anchor="ctr"/>
            <a:lstStyle/>
            <a:p>
              <a:pPr algn="ctr"/>
              <a:endParaRPr lang="en-US"/>
            </a:p>
          </p:txBody>
        </p:sp>
        <p:grpSp>
          <p:nvGrpSpPr>
            <p:cNvPr id="33884" name="Group 156"/>
            <p:cNvGrpSpPr>
              <a:grpSpLocks/>
            </p:cNvGrpSpPr>
            <p:nvPr/>
          </p:nvGrpSpPr>
          <p:grpSpPr bwMode="auto">
            <a:xfrm>
              <a:off x="920" y="3878"/>
              <a:ext cx="175" cy="102"/>
              <a:chOff x="358" y="623"/>
              <a:chExt cx="217" cy="126"/>
            </a:xfrm>
          </p:grpSpPr>
          <p:sp>
            <p:nvSpPr>
              <p:cNvPr id="33859" name="Rectangle 157"/>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3860" name="Freeform 158"/>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61" name="Rectangle 159"/>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62" name="Rectangle 160"/>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33890" name="Group 161"/>
          <p:cNvGrpSpPr>
            <a:grpSpLocks/>
          </p:cNvGrpSpPr>
          <p:nvPr/>
        </p:nvGrpSpPr>
        <p:grpSpPr bwMode="auto">
          <a:xfrm>
            <a:off x="3049588" y="765175"/>
            <a:ext cx="227012" cy="314325"/>
            <a:chOff x="2411" y="727"/>
            <a:chExt cx="188" cy="237"/>
          </a:xfrm>
        </p:grpSpPr>
        <p:sp>
          <p:nvSpPr>
            <p:cNvPr id="33849" name="Text Box 162"/>
            <p:cNvSpPr txBox="1">
              <a:spLocks noChangeArrowheads="1"/>
            </p:cNvSpPr>
            <p:nvPr/>
          </p:nvSpPr>
          <p:spPr bwMode="auto">
            <a:xfrm>
              <a:off x="2448" y="872"/>
              <a:ext cx="151" cy="92"/>
            </a:xfrm>
            <a:prstGeom prst="rect">
              <a:avLst/>
            </a:prstGeom>
            <a:noFill/>
            <a:ln w="9525">
              <a:noFill/>
              <a:miter lim="800000"/>
              <a:headEnd/>
              <a:tailEnd/>
            </a:ln>
          </p:spPr>
          <p:txBody>
            <a:bodyPr wrap="none" lIns="0" tIns="0" rIns="0" bIns="0">
              <a:spAutoFit/>
            </a:bodyPr>
            <a:lstStyle/>
            <a:p>
              <a:pPr algn="l" rtl="0"/>
              <a:r>
                <a:rPr lang="he-IL" sz="800"/>
                <a:t>שחר</a:t>
              </a:r>
              <a:endParaRPr lang="en-US" sz="800"/>
            </a:p>
          </p:txBody>
        </p:sp>
        <p:sp>
          <p:nvSpPr>
            <p:cNvPr id="33850" name="Oval 163"/>
            <p:cNvSpPr>
              <a:spLocks noChangeArrowheads="1"/>
            </p:cNvSpPr>
            <p:nvPr/>
          </p:nvSpPr>
          <p:spPr bwMode="auto">
            <a:xfrm>
              <a:off x="2482" y="842"/>
              <a:ext cx="41" cy="41"/>
            </a:xfrm>
            <a:prstGeom prst="ellipse">
              <a:avLst/>
            </a:prstGeom>
            <a:solidFill>
              <a:srgbClr val="FF6600"/>
            </a:solidFill>
            <a:ln w="9525">
              <a:noFill/>
              <a:round/>
              <a:headEnd/>
              <a:tailEnd/>
            </a:ln>
          </p:spPr>
          <p:txBody>
            <a:bodyPr wrap="none" anchor="ctr"/>
            <a:lstStyle/>
            <a:p>
              <a:pPr algn="ctr"/>
              <a:endParaRPr lang="en-US"/>
            </a:p>
          </p:txBody>
        </p:sp>
        <p:grpSp>
          <p:nvGrpSpPr>
            <p:cNvPr id="33895" name="Group 164"/>
            <p:cNvGrpSpPr>
              <a:grpSpLocks/>
            </p:cNvGrpSpPr>
            <p:nvPr/>
          </p:nvGrpSpPr>
          <p:grpSpPr bwMode="auto">
            <a:xfrm>
              <a:off x="2411" y="727"/>
              <a:ext cx="175" cy="102"/>
              <a:chOff x="358" y="623"/>
              <a:chExt cx="217" cy="126"/>
            </a:xfrm>
          </p:grpSpPr>
          <p:sp>
            <p:nvSpPr>
              <p:cNvPr id="33852" name="Rectangle 165"/>
              <p:cNvSpPr>
                <a:spLocks noChangeArrowheads="1"/>
              </p:cNvSpPr>
              <p:nvPr/>
            </p:nvSpPr>
            <p:spPr bwMode="auto">
              <a:xfrm>
                <a:off x="401" y="680"/>
                <a:ext cx="137" cy="69"/>
              </a:xfrm>
              <a:prstGeom prst="rect">
                <a:avLst/>
              </a:prstGeom>
              <a:solidFill>
                <a:schemeClr val="bg1"/>
              </a:solidFill>
              <a:ln w="6350">
                <a:solidFill>
                  <a:schemeClr val="tx2"/>
                </a:solidFill>
                <a:miter lim="800000"/>
                <a:headEnd/>
                <a:tailEnd/>
              </a:ln>
            </p:spPr>
            <p:txBody>
              <a:bodyPr wrap="none" anchor="ctr"/>
              <a:lstStyle/>
              <a:p>
                <a:endParaRPr lang="he-IL"/>
              </a:p>
            </p:txBody>
          </p:sp>
          <p:sp>
            <p:nvSpPr>
              <p:cNvPr id="33853" name="Freeform 166"/>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54" name="Rectangle 167"/>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55" name="Rectangle 168"/>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33900" name="Group 169"/>
          <p:cNvGrpSpPr>
            <a:grpSpLocks/>
          </p:cNvGrpSpPr>
          <p:nvPr/>
        </p:nvGrpSpPr>
        <p:grpSpPr bwMode="auto">
          <a:xfrm>
            <a:off x="3151188" y="1262063"/>
            <a:ext cx="277812" cy="338137"/>
            <a:chOff x="2552" y="1169"/>
            <a:chExt cx="175" cy="213"/>
          </a:xfrm>
        </p:grpSpPr>
        <p:sp>
          <p:nvSpPr>
            <p:cNvPr id="33842" name="Text Box 170"/>
            <p:cNvSpPr txBox="1">
              <a:spLocks noChangeArrowheads="1"/>
            </p:cNvSpPr>
            <p:nvPr/>
          </p:nvSpPr>
          <p:spPr bwMode="auto">
            <a:xfrm>
              <a:off x="2586" y="1305"/>
              <a:ext cx="117" cy="77"/>
            </a:xfrm>
            <a:prstGeom prst="rect">
              <a:avLst/>
            </a:prstGeom>
            <a:noFill/>
            <a:ln w="9525">
              <a:noFill/>
              <a:miter lim="800000"/>
              <a:headEnd/>
              <a:tailEnd/>
            </a:ln>
          </p:spPr>
          <p:txBody>
            <a:bodyPr wrap="none" lIns="0" tIns="0" rIns="0" bIns="0">
              <a:spAutoFit/>
            </a:bodyPr>
            <a:lstStyle/>
            <a:p>
              <a:r>
                <a:rPr lang="he-IL" sz="800"/>
                <a:t>לביא</a:t>
              </a:r>
              <a:endParaRPr lang="en-US" sz="800"/>
            </a:p>
          </p:txBody>
        </p:sp>
        <p:grpSp>
          <p:nvGrpSpPr>
            <p:cNvPr id="33906" name="Group 171"/>
            <p:cNvGrpSpPr>
              <a:grpSpLocks/>
            </p:cNvGrpSpPr>
            <p:nvPr/>
          </p:nvGrpSpPr>
          <p:grpSpPr bwMode="auto">
            <a:xfrm>
              <a:off x="2552" y="1169"/>
              <a:ext cx="175" cy="102"/>
              <a:chOff x="358" y="623"/>
              <a:chExt cx="217" cy="126"/>
            </a:xfrm>
          </p:grpSpPr>
          <p:sp>
            <p:nvSpPr>
              <p:cNvPr id="33845" name="Rectangle 172"/>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3846" name="Freeform 173"/>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47" name="Rectangle 174"/>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48" name="Rectangle 175"/>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33844" name="Oval 176"/>
            <p:cNvSpPr>
              <a:spLocks noChangeArrowheads="1"/>
            </p:cNvSpPr>
            <p:nvPr/>
          </p:nvSpPr>
          <p:spPr bwMode="auto">
            <a:xfrm>
              <a:off x="2622" y="1279"/>
              <a:ext cx="41" cy="41"/>
            </a:xfrm>
            <a:prstGeom prst="ellipse">
              <a:avLst/>
            </a:prstGeom>
            <a:solidFill>
              <a:srgbClr val="FF6600"/>
            </a:solidFill>
            <a:ln w="9525">
              <a:noFill/>
              <a:round/>
              <a:headEnd/>
              <a:tailEnd/>
            </a:ln>
          </p:spPr>
          <p:txBody>
            <a:bodyPr wrap="none" anchor="ctr"/>
            <a:lstStyle/>
            <a:p>
              <a:pPr algn="ctr"/>
              <a:endParaRPr lang="en-US"/>
            </a:p>
          </p:txBody>
        </p:sp>
      </p:grpSp>
      <p:sp>
        <p:nvSpPr>
          <p:cNvPr id="33814" name="Text Box 177"/>
          <p:cNvSpPr txBox="1">
            <a:spLocks noChangeArrowheads="1"/>
          </p:cNvSpPr>
          <p:nvPr/>
        </p:nvSpPr>
        <p:spPr bwMode="auto">
          <a:xfrm>
            <a:off x="533400" y="228600"/>
            <a:ext cx="2316163" cy="244475"/>
          </a:xfrm>
          <a:prstGeom prst="rect">
            <a:avLst/>
          </a:prstGeom>
          <a:noFill/>
          <a:ln w="9525" algn="ctr">
            <a:noFill/>
            <a:miter lim="800000"/>
            <a:headEnd/>
            <a:tailEnd/>
          </a:ln>
        </p:spPr>
        <p:txBody>
          <a:bodyPr wrap="none">
            <a:spAutoFit/>
          </a:bodyPr>
          <a:lstStyle/>
          <a:p>
            <a:pPr algn="ctr"/>
            <a:r>
              <a:rPr lang="he-IL" sz="1000" b="1">
                <a:solidFill>
                  <a:schemeClr val="accent1"/>
                </a:solidFill>
              </a:rPr>
              <a:t>העשייה ההתיישבותית בשנים 1947-1950</a:t>
            </a:r>
            <a:endParaRPr lang="en-US" sz="1000" b="1">
              <a:solidFill>
                <a:schemeClr val="accent1"/>
              </a:solidFill>
            </a:endParaRPr>
          </a:p>
        </p:txBody>
      </p:sp>
      <p:grpSp>
        <p:nvGrpSpPr>
          <p:cNvPr id="33910" name="Group 178"/>
          <p:cNvGrpSpPr>
            <a:grpSpLocks/>
          </p:cNvGrpSpPr>
          <p:nvPr/>
        </p:nvGrpSpPr>
        <p:grpSpPr bwMode="auto">
          <a:xfrm>
            <a:off x="685800" y="441325"/>
            <a:ext cx="2057400" cy="244475"/>
            <a:chOff x="432" y="278"/>
            <a:chExt cx="1296" cy="154"/>
          </a:xfrm>
        </p:grpSpPr>
        <p:grpSp>
          <p:nvGrpSpPr>
            <p:cNvPr id="33915" name="Group 179"/>
            <p:cNvGrpSpPr>
              <a:grpSpLocks/>
            </p:cNvGrpSpPr>
            <p:nvPr/>
          </p:nvGrpSpPr>
          <p:grpSpPr bwMode="auto">
            <a:xfrm>
              <a:off x="1333" y="320"/>
              <a:ext cx="107" cy="78"/>
              <a:chOff x="1482" y="425"/>
              <a:chExt cx="150" cy="109"/>
            </a:xfrm>
          </p:grpSpPr>
          <p:sp>
            <p:nvSpPr>
              <p:cNvPr id="33840" name="AutoShape 180"/>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3841" name="AutoShape 181"/>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3823" name="Text Box 182"/>
            <p:cNvSpPr txBox="1">
              <a:spLocks noChangeArrowheads="1"/>
            </p:cNvSpPr>
            <p:nvPr/>
          </p:nvSpPr>
          <p:spPr bwMode="auto">
            <a:xfrm>
              <a:off x="551" y="278"/>
              <a:ext cx="1177" cy="154"/>
            </a:xfrm>
            <a:prstGeom prst="rect">
              <a:avLst/>
            </a:prstGeom>
            <a:noFill/>
            <a:ln w="9525" algn="ctr">
              <a:noFill/>
              <a:miter lim="800000"/>
              <a:headEnd/>
              <a:tailEnd/>
            </a:ln>
          </p:spPr>
          <p:txBody>
            <a:bodyPr wrap="none">
              <a:spAutoFit/>
            </a:bodyPr>
            <a:lstStyle/>
            <a:p>
              <a:r>
                <a:rPr lang="he-IL" sz="1000" b="1">
                  <a:solidFill>
                    <a:schemeClr val="accent1"/>
                  </a:solidFill>
                </a:rPr>
                <a:t>זמני -         ותיק -             חדש -</a:t>
              </a:r>
              <a:endParaRPr lang="en-US" sz="1000" b="1">
                <a:solidFill>
                  <a:schemeClr val="accent1"/>
                </a:solidFill>
              </a:endParaRPr>
            </a:p>
          </p:txBody>
        </p:sp>
        <p:grpSp>
          <p:nvGrpSpPr>
            <p:cNvPr id="33919" name="Group 183"/>
            <p:cNvGrpSpPr>
              <a:grpSpLocks/>
            </p:cNvGrpSpPr>
            <p:nvPr/>
          </p:nvGrpSpPr>
          <p:grpSpPr bwMode="auto">
            <a:xfrm>
              <a:off x="432" y="288"/>
              <a:ext cx="192" cy="106"/>
              <a:chOff x="358" y="623"/>
              <a:chExt cx="217" cy="126"/>
            </a:xfrm>
          </p:grpSpPr>
          <p:sp>
            <p:nvSpPr>
              <p:cNvPr id="33836" name="Rectangle 184"/>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3837" name="Freeform 185"/>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38" name="Rectangle 186"/>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39" name="Rectangle 187"/>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33825" name="Line 188"/>
            <p:cNvSpPr>
              <a:spLocks noChangeShapeType="1"/>
            </p:cNvSpPr>
            <p:nvPr/>
          </p:nvSpPr>
          <p:spPr bwMode="auto">
            <a:xfrm>
              <a:off x="906" y="319"/>
              <a:ext cx="0" cy="90"/>
            </a:xfrm>
            <a:prstGeom prst="line">
              <a:avLst/>
            </a:prstGeom>
            <a:noFill/>
            <a:ln w="19050">
              <a:solidFill>
                <a:srgbClr val="977331"/>
              </a:solidFill>
              <a:round/>
              <a:headEnd/>
              <a:tailEnd/>
            </a:ln>
          </p:spPr>
          <p:txBody>
            <a:bodyPr/>
            <a:lstStyle/>
            <a:p>
              <a:endParaRPr lang="he-IL"/>
            </a:p>
          </p:txBody>
        </p:sp>
        <p:sp>
          <p:nvSpPr>
            <p:cNvPr id="33826" name="Line 189"/>
            <p:cNvSpPr>
              <a:spLocks noChangeShapeType="1"/>
            </p:cNvSpPr>
            <p:nvPr/>
          </p:nvSpPr>
          <p:spPr bwMode="auto">
            <a:xfrm>
              <a:off x="962" y="318"/>
              <a:ext cx="0" cy="90"/>
            </a:xfrm>
            <a:prstGeom prst="line">
              <a:avLst/>
            </a:prstGeom>
            <a:noFill/>
            <a:ln w="19050">
              <a:solidFill>
                <a:srgbClr val="977331"/>
              </a:solidFill>
              <a:round/>
              <a:headEnd/>
              <a:tailEnd/>
            </a:ln>
          </p:spPr>
          <p:txBody>
            <a:bodyPr/>
            <a:lstStyle/>
            <a:p>
              <a:endParaRPr lang="he-IL"/>
            </a:p>
          </p:txBody>
        </p:sp>
        <p:sp>
          <p:nvSpPr>
            <p:cNvPr id="33827" name="Line 190"/>
            <p:cNvSpPr>
              <a:spLocks noChangeShapeType="1"/>
            </p:cNvSpPr>
            <p:nvPr/>
          </p:nvSpPr>
          <p:spPr bwMode="auto">
            <a:xfrm>
              <a:off x="907" y="384"/>
              <a:ext cx="55" cy="0"/>
            </a:xfrm>
            <a:prstGeom prst="line">
              <a:avLst/>
            </a:prstGeom>
            <a:noFill/>
            <a:ln w="19050">
              <a:solidFill>
                <a:srgbClr val="977331"/>
              </a:solidFill>
              <a:round/>
              <a:headEnd/>
              <a:tailEnd/>
            </a:ln>
          </p:spPr>
          <p:txBody>
            <a:bodyPr/>
            <a:lstStyle/>
            <a:p>
              <a:endParaRPr lang="he-IL"/>
            </a:p>
          </p:txBody>
        </p:sp>
        <p:sp>
          <p:nvSpPr>
            <p:cNvPr id="33828" name="Rectangle 191"/>
            <p:cNvSpPr>
              <a:spLocks noChangeArrowheads="1"/>
            </p:cNvSpPr>
            <p:nvPr/>
          </p:nvSpPr>
          <p:spPr bwMode="auto">
            <a:xfrm>
              <a:off x="947" y="369"/>
              <a:ext cx="110" cy="46"/>
            </a:xfrm>
            <a:prstGeom prst="rect">
              <a:avLst/>
            </a:prstGeom>
            <a:solidFill>
              <a:srgbClr val="D1B075"/>
            </a:solidFill>
            <a:ln w="9525">
              <a:noFill/>
              <a:miter lim="800000"/>
              <a:headEnd/>
              <a:tailEnd/>
            </a:ln>
          </p:spPr>
          <p:txBody>
            <a:bodyPr wrap="none" anchor="ctr"/>
            <a:lstStyle/>
            <a:p>
              <a:pPr algn="ctr"/>
              <a:endParaRPr lang="en-US" sz="1200"/>
            </a:p>
          </p:txBody>
        </p:sp>
        <p:sp>
          <p:nvSpPr>
            <p:cNvPr id="33829" name="Freeform 192"/>
            <p:cNvSpPr>
              <a:spLocks/>
            </p:cNvSpPr>
            <p:nvPr/>
          </p:nvSpPr>
          <p:spPr bwMode="auto">
            <a:xfrm>
              <a:off x="912" y="331"/>
              <a:ext cx="176" cy="45"/>
            </a:xfrm>
            <a:custGeom>
              <a:avLst/>
              <a:gdLst>
                <a:gd name="T0" fmla="*/ 0 w 181"/>
                <a:gd name="T1" fmla="*/ 45 h 45"/>
                <a:gd name="T2" fmla="*/ 60 w 181"/>
                <a:gd name="T3" fmla="*/ 0 h 45"/>
                <a:gd name="T4" fmla="*/ 119 w 181"/>
                <a:gd name="T5" fmla="*/ 45 h 45"/>
                <a:gd name="T6" fmla="*/ 0 w 181"/>
                <a:gd name="T7" fmla="*/ 45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3830" name="Rectangle 193"/>
            <p:cNvSpPr>
              <a:spLocks noChangeArrowheads="1"/>
            </p:cNvSpPr>
            <p:nvPr/>
          </p:nvSpPr>
          <p:spPr bwMode="auto">
            <a:xfrm>
              <a:off x="984" y="384"/>
              <a:ext cx="16" cy="27"/>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33929" name="Group 194"/>
            <p:cNvGrpSpPr>
              <a:grpSpLocks/>
            </p:cNvGrpSpPr>
            <p:nvPr/>
          </p:nvGrpSpPr>
          <p:grpSpPr bwMode="auto">
            <a:xfrm>
              <a:off x="884" y="300"/>
              <a:ext cx="188" cy="116"/>
              <a:chOff x="884" y="300"/>
              <a:chExt cx="188" cy="116"/>
            </a:xfrm>
          </p:grpSpPr>
          <p:sp>
            <p:nvSpPr>
              <p:cNvPr id="33832" name="Rectangle 195"/>
              <p:cNvSpPr>
                <a:spLocks noChangeArrowheads="1"/>
              </p:cNvSpPr>
              <p:nvPr/>
            </p:nvSpPr>
            <p:spPr bwMode="auto">
              <a:xfrm>
                <a:off x="884" y="300"/>
                <a:ext cx="100" cy="53"/>
              </a:xfrm>
              <a:prstGeom prst="rect">
                <a:avLst/>
              </a:prstGeom>
              <a:solidFill>
                <a:srgbClr val="BF913F"/>
              </a:solidFill>
              <a:ln w="9525" algn="ctr">
                <a:solidFill>
                  <a:srgbClr val="977331"/>
                </a:solidFill>
                <a:miter lim="800000"/>
                <a:headEnd/>
                <a:tailEnd/>
              </a:ln>
            </p:spPr>
            <p:txBody>
              <a:bodyPr wrap="none" anchor="ctr"/>
              <a:lstStyle/>
              <a:p>
                <a:pPr algn="ctr" rtl="0"/>
                <a:endParaRPr lang="en-US" sz="1200"/>
              </a:p>
            </p:txBody>
          </p:sp>
          <p:grpSp>
            <p:nvGrpSpPr>
              <p:cNvPr id="33932" name="Group 196"/>
              <p:cNvGrpSpPr>
                <a:grpSpLocks/>
              </p:cNvGrpSpPr>
              <p:nvPr/>
            </p:nvGrpSpPr>
            <p:grpSpPr bwMode="auto">
              <a:xfrm>
                <a:off x="1018" y="305"/>
                <a:ext cx="54" cy="111"/>
                <a:chOff x="340" y="402"/>
                <a:chExt cx="67" cy="168"/>
              </a:xfrm>
            </p:grpSpPr>
            <p:sp>
              <p:nvSpPr>
                <p:cNvPr id="33834" name="Line 197"/>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3835" name="Oval 198"/>
                <p:cNvSpPr>
                  <a:spLocks noChangeArrowheads="1"/>
                </p:cNvSpPr>
                <p:nvPr/>
              </p:nvSpPr>
              <p:spPr bwMode="auto">
                <a:xfrm>
                  <a:off x="340" y="402"/>
                  <a:ext cx="67" cy="137"/>
                </a:xfrm>
                <a:prstGeom prst="ellipse">
                  <a:avLst/>
                </a:prstGeom>
                <a:solidFill>
                  <a:srgbClr val="00FF00"/>
                </a:solidFill>
                <a:ln w="9525">
                  <a:noFill/>
                  <a:round/>
                  <a:headEnd/>
                  <a:tailEnd/>
                </a:ln>
              </p:spPr>
              <p:txBody>
                <a:bodyPr wrap="none" anchor="ctr"/>
                <a:lstStyle/>
                <a:p>
                  <a:pPr algn="ctr" rtl="0"/>
                  <a:endParaRPr lang="en-US" sz="1200"/>
                </a:p>
              </p:txBody>
            </p:sp>
          </p:grpSp>
        </p:grpSp>
      </p:grpSp>
      <p:grpSp>
        <p:nvGrpSpPr>
          <p:cNvPr id="33942" name="Group 199"/>
          <p:cNvGrpSpPr>
            <a:grpSpLocks/>
          </p:cNvGrpSpPr>
          <p:nvPr/>
        </p:nvGrpSpPr>
        <p:grpSpPr bwMode="auto">
          <a:xfrm>
            <a:off x="5004048" y="2348880"/>
            <a:ext cx="422275" cy="295275"/>
            <a:chOff x="358" y="623"/>
            <a:chExt cx="217" cy="126"/>
          </a:xfrm>
        </p:grpSpPr>
        <p:sp>
          <p:nvSpPr>
            <p:cNvPr id="33818" name="Rectangle 200"/>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3819" name="Freeform 201"/>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3820" name="Rectangle 202"/>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3821" name="Rectangle 203"/>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10444" name="Rectangle 204"/>
          <p:cNvSpPr>
            <a:spLocks noChangeArrowheads="1"/>
          </p:cNvSpPr>
          <p:nvPr/>
        </p:nvSpPr>
        <p:spPr bwMode="auto">
          <a:xfrm>
            <a:off x="4427984" y="476672"/>
            <a:ext cx="4500811" cy="1938992"/>
          </a:xfrm>
          <a:prstGeom prst="rect">
            <a:avLst/>
          </a:prstGeom>
          <a:noFill/>
          <a:ln w="9525">
            <a:noFill/>
            <a:miter lim="800000"/>
            <a:headEnd/>
            <a:tailEnd/>
          </a:ln>
        </p:spPr>
        <p:txBody>
          <a:bodyPr wrap="square">
            <a:spAutoFit/>
          </a:bodyPr>
          <a:lstStyle/>
          <a:p>
            <a:pPr>
              <a:spcBef>
                <a:spcPct val="20000"/>
              </a:spcBef>
            </a:pPr>
            <a:r>
              <a:rPr lang="he-IL" sz="2400" b="1" dirty="0">
                <a:latin typeface="Tahoma" pitchFamily="34" charset="0"/>
                <a:cs typeface="Tahoma" pitchFamily="34" charset="0"/>
              </a:rPr>
              <a:t>אחרי המלחמה, שש קבוצות שנמצאו במחנות הזמניים עלו להתיישבות </a:t>
            </a:r>
            <a:r>
              <a:rPr lang="he-IL" sz="2400" b="1" dirty="0" smtClean="0">
                <a:latin typeface="Tahoma" pitchFamily="34" charset="0"/>
                <a:cs typeface="Tahoma" pitchFamily="34" charset="0"/>
              </a:rPr>
              <a:t>קבע</a:t>
            </a:r>
            <a:r>
              <a:rPr lang="he-IL" sz="2400" dirty="0" smtClean="0">
                <a:latin typeface="Tahoma" pitchFamily="34" charset="0"/>
                <a:cs typeface="Tahoma" pitchFamily="34" charset="0"/>
              </a:rPr>
              <a:t>, </a:t>
            </a:r>
            <a:r>
              <a:rPr lang="he-IL" sz="2400" b="1" dirty="0" smtClean="0">
                <a:latin typeface="Tahoma" pitchFamily="34" charset="0"/>
                <a:cs typeface="Tahoma" pitchFamily="34" charset="0"/>
              </a:rPr>
              <a:t>למרות שלא נראו סיכויים לתגבר אותן בהמשך</a:t>
            </a:r>
            <a:endParaRPr lang="he-IL" sz="2400" b="1" dirty="0">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444"/>
                                        </p:tgtEl>
                                        <p:attrNameLst>
                                          <p:attrName>style.visibility</p:attrName>
                                        </p:attrNameLst>
                                      </p:cBhvr>
                                      <p:to>
                                        <p:strVal val="visible"/>
                                      </p:to>
                                    </p:set>
                                    <p:animEffect transition="in" filter="wipe(up)">
                                      <p:cBhvr>
                                        <p:cTn id="7" dur="3000"/>
                                        <p:tgtEl>
                                          <p:spTgt spid="10444"/>
                                        </p:tgtEl>
                                      </p:cBhvr>
                                    </p:animEffect>
                                  </p:childTnLst>
                                </p:cTn>
                              </p:par>
                            </p:childTnLst>
                          </p:cTn>
                        </p:par>
                        <p:par>
                          <p:cTn id="8" fill="hold" nodeType="afterGroup">
                            <p:stCondLst>
                              <p:cond delay="3000"/>
                            </p:stCondLst>
                            <p:childTnLst>
                              <p:par>
                                <p:cTn id="9" presetID="1" presetClass="entr" presetSubtype="0" fill="hold" nodeType="afterEffect">
                                  <p:stCondLst>
                                    <p:cond delay="0"/>
                                  </p:stCondLst>
                                  <p:childTnLst>
                                    <p:set>
                                      <p:cBhvr>
                                        <p:cTn id="10" dur="1" fill="hold">
                                          <p:stCondLst>
                                            <p:cond delay="0"/>
                                          </p:stCondLst>
                                        </p:cTn>
                                        <p:tgtEl>
                                          <p:spTgt spid="33942"/>
                                        </p:tgtEl>
                                        <p:attrNameLst>
                                          <p:attrName>style.visibility</p:attrName>
                                        </p:attrNameLst>
                                      </p:cBhvr>
                                      <p:to>
                                        <p:strVal val="visible"/>
                                      </p:to>
                                    </p:set>
                                  </p:childTnLst>
                                </p:cTn>
                              </p:par>
                            </p:childTnLst>
                          </p:cTn>
                        </p:par>
                        <p:par>
                          <p:cTn id="11" fill="hold" nodeType="afterGroup">
                            <p:stCondLst>
                              <p:cond delay="3000"/>
                            </p:stCondLst>
                            <p:childTnLst>
                              <p:par>
                                <p:cTn id="12" presetID="44" presetClass="path" presetSubtype="0" accel="50000" decel="50000" fill="hold" nodeType="afterEffect">
                                  <p:stCondLst>
                                    <p:cond delay="0"/>
                                  </p:stCondLst>
                                  <p:childTnLst>
                                    <p:animMotion origin="layout" path="M 4.44444E-6 -0.02014 L 0.02916 -0.04236 C 0.03524 -0.04722 0.04444 -0.04977 0.05399 -0.04977 C 0.06493 -0.04977 0.07361 -0.04722 0.07968 -0.04236 L 0.10902 -0.02014 " pathEditMode="relative" rAng="0" ptsTypes="FffFF">
                                      <p:cBhvr>
                                        <p:cTn id="13" dur="2000" fill="hold"/>
                                        <p:tgtEl>
                                          <p:spTgt spid="22"/>
                                        </p:tgtEl>
                                        <p:attrNameLst>
                                          <p:attrName>ppt_x</p:attrName>
                                          <p:attrName>ppt_y</p:attrName>
                                        </p:attrNameLst>
                                      </p:cBhvr>
                                      <p:rCtr x="55" y="-15"/>
                                    </p:animMotion>
                                  </p:childTnLst>
                                </p:cTn>
                              </p:par>
                            </p:childTnLst>
                          </p:cTn>
                        </p:par>
                        <p:par>
                          <p:cTn id="14" fill="hold" nodeType="afterGroup">
                            <p:stCondLst>
                              <p:cond delay="5000"/>
                            </p:stCondLst>
                            <p:childTnLst>
                              <p:par>
                                <p:cTn id="15" presetID="1" presetClass="exit" presetSubtype="0" fill="hold" nodeType="afterEffect">
                                  <p:stCondLst>
                                    <p:cond delay="0"/>
                                  </p:stCondLst>
                                  <p:childTnLst>
                                    <p:set>
                                      <p:cBhvr>
                                        <p:cTn id="16" dur="1" fill="hold">
                                          <p:stCondLst>
                                            <p:cond delay="0"/>
                                          </p:stCondLst>
                                        </p:cTn>
                                        <p:tgtEl>
                                          <p:spTgt spid="22"/>
                                        </p:tgtEl>
                                        <p:attrNameLst>
                                          <p:attrName>style.visibility</p:attrName>
                                        </p:attrNameLst>
                                      </p:cBhvr>
                                      <p:to>
                                        <p:strVal val="hidden"/>
                                      </p:to>
                                    </p:set>
                                  </p:childTnLst>
                                </p:cTn>
                              </p:par>
                            </p:childTnLst>
                          </p:cTn>
                        </p:par>
                        <p:par>
                          <p:cTn id="17" fill="hold" nodeType="afterGroup">
                            <p:stCondLst>
                              <p:cond delay="5000"/>
                            </p:stCondLst>
                            <p:childTnLst>
                              <p:par>
                                <p:cTn id="18" presetID="9" presetClass="entr" presetSubtype="0" fill="hold" nodeType="afterEffect">
                                  <p:stCondLst>
                                    <p:cond delay="0"/>
                                  </p:stCondLst>
                                  <p:childTnLst>
                                    <p:set>
                                      <p:cBhvr>
                                        <p:cTn id="19" dur="1" fill="hold">
                                          <p:stCondLst>
                                            <p:cond delay="0"/>
                                          </p:stCondLst>
                                        </p:cTn>
                                        <p:tgtEl>
                                          <p:spTgt spid="33833"/>
                                        </p:tgtEl>
                                        <p:attrNameLst>
                                          <p:attrName>style.visibility</p:attrName>
                                        </p:attrNameLst>
                                      </p:cBhvr>
                                      <p:to>
                                        <p:strVal val="visible"/>
                                      </p:to>
                                    </p:set>
                                    <p:animEffect transition="in" filter="dissolve">
                                      <p:cBhvr>
                                        <p:cTn id="20" dur="500"/>
                                        <p:tgtEl>
                                          <p:spTgt spid="33833"/>
                                        </p:tgtEl>
                                      </p:cBhvr>
                                    </p:animEffect>
                                  </p:childTnLst>
                                </p:cTn>
                              </p:par>
                            </p:childTnLst>
                          </p:cTn>
                        </p:par>
                        <p:par>
                          <p:cTn id="21" fill="hold" nodeType="afterGroup">
                            <p:stCondLst>
                              <p:cond delay="5500"/>
                            </p:stCondLst>
                            <p:childTnLst>
                              <p:par>
                                <p:cTn id="22" presetID="42" presetClass="path" presetSubtype="0" accel="50000" decel="50000" fill="hold" nodeType="afterEffect">
                                  <p:stCondLst>
                                    <p:cond delay="0"/>
                                  </p:stCondLst>
                                  <p:childTnLst>
                                    <p:animMotion origin="layout" path="M 0 -4.44444E-6 L -0.01667 0.15556 " pathEditMode="relative" rAng="0" ptsTypes="AA">
                                      <p:cBhvr>
                                        <p:cTn id="23" dur="2000" fill="hold"/>
                                        <p:tgtEl>
                                          <p:spTgt spid="20"/>
                                        </p:tgtEl>
                                        <p:attrNameLst>
                                          <p:attrName>ppt_x</p:attrName>
                                          <p:attrName>ppt_y</p:attrName>
                                        </p:attrNameLst>
                                      </p:cBhvr>
                                      <p:rCtr x="-8" y="78"/>
                                    </p:animMotion>
                                  </p:childTnLst>
                                </p:cTn>
                              </p:par>
                            </p:childTnLst>
                          </p:cTn>
                        </p:par>
                        <p:par>
                          <p:cTn id="24" fill="hold" nodeType="afterGroup">
                            <p:stCondLst>
                              <p:cond delay="7500"/>
                            </p:stCondLst>
                            <p:childTnLst>
                              <p:par>
                                <p:cTn id="25" presetID="1" presetClass="exit" presetSubtype="0" fill="hold" nodeType="afterEffect">
                                  <p:stCondLst>
                                    <p:cond delay="0"/>
                                  </p:stCondLst>
                                  <p:childTnLst>
                                    <p:set>
                                      <p:cBhvr>
                                        <p:cTn id="26" dur="1" fill="hold">
                                          <p:stCondLst>
                                            <p:cond delay="0"/>
                                          </p:stCondLst>
                                        </p:cTn>
                                        <p:tgtEl>
                                          <p:spTgt spid="20"/>
                                        </p:tgtEl>
                                        <p:attrNameLst>
                                          <p:attrName>style.visibility</p:attrName>
                                        </p:attrNameLst>
                                      </p:cBhvr>
                                      <p:to>
                                        <p:strVal val="hidden"/>
                                      </p:to>
                                    </p:set>
                                  </p:childTnLst>
                                </p:cTn>
                              </p:par>
                            </p:childTnLst>
                          </p:cTn>
                        </p:par>
                        <p:par>
                          <p:cTn id="27" fill="hold" nodeType="afterGroup">
                            <p:stCondLst>
                              <p:cond delay="7500"/>
                            </p:stCondLst>
                            <p:childTnLst>
                              <p:par>
                                <p:cTn id="28" presetID="9" presetClass="entr" presetSubtype="0" fill="hold" nodeType="afterEffect">
                                  <p:stCondLst>
                                    <p:cond delay="0"/>
                                  </p:stCondLst>
                                  <p:childTnLst>
                                    <p:set>
                                      <p:cBhvr>
                                        <p:cTn id="29" dur="1" fill="hold">
                                          <p:stCondLst>
                                            <p:cond delay="0"/>
                                          </p:stCondLst>
                                        </p:cTn>
                                        <p:tgtEl>
                                          <p:spTgt spid="33851"/>
                                        </p:tgtEl>
                                        <p:attrNameLst>
                                          <p:attrName>style.visibility</p:attrName>
                                        </p:attrNameLst>
                                      </p:cBhvr>
                                      <p:to>
                                        <p:strVal val="visible"/>
                                      </p:to>
                                    </p:set>
                                    <p:animEffect transition="in" filter="dissolve">
                                      <p:cBhvr>
                                        <p:cTn id="30" dur="500"/>
                                        <p:tgtEl>
                                          <p:spTgt spid="33851"/>
                                        </p:tgtEl>
                                      </p:cBhvr>
                                    </p:animEffect>
                                  </p:childTnLst>
                                </p:cTn>
                              </p:par>
                            </p:childTnLst>
                          </p:cTn>
                        </p:par>
                        <p:par>
                          <p:cTn id="31" fill="hold" nodeType="afterGroup">
                            <p:stCondLst>
                              <p:cond delay="8000"/>
                            </p:stCondLst>
                            <p:childTnLst>
                              <p:par>
                                <p:cTn id="32" presetID="49" presetClass="path" presetSubtype="0" accel="50000" decel="50000" fill="hold" nodeType="afterEffect">
                                  <p:stCondLst>
                                    <p:cond delay="0"/>
                                  </p:stCondLst>
                                  <p:childTnLst>
                                    <p:animMotion origin="layout" path="M 3.33333E-6 1.11111E-6 L 0.01666 0.04375 " pathEditMode="relative" rAng="0" ptsTypes="AA">
                                      <p:cBhvr>
                                        <p:cTn id="33" dur="2000" fill="hold"/>
                                        <p:tgtEl>
                                          <p:spTgt spid="26"/>
                                        </p:tgtEl>
                                        <p:attrNameLst>
                                          <p:attrName>ppt_x</p:attrName>
                                          <p:attrName>ppt_y</p:attrName>
                                        </p:attrNameLst>
                                      </p:cBhvr>
                                      <p:rCtr x="8" y="22"/>
                                    </p:animMotion>
                                  </p:childTnLst>
                                </p:cTn>
                              </p:par>
                            </p:childTnLst>
                          </p:cTn>
                        </p:par>
                        <p:par>
                          <p:cTn id="34" fill="hold" nodeType="afterGroup">
                            <p:stCondLst>
                              <p:cond delay="10000"/>
                            </p:stCondLst>
                            <p:childTnLst>
                              <p:par>
                                <p:cTn id="35" presetID="1" presetClass="exit" presetSubtype="0" fill="hold" nodeType="afterEffect">
                                  <p:stCondLst>
                                    <p:cond delay="0"/>
                                  </p:stCondLst>
                                  <p:childTnLst>
                                    <p:set>
                                      <p:cBhvr>
                                        <p:cTn id="36" dur="1" fill="hold">
                                          <p:stCondLst>
                                            <p:cond delay="0"/>
                                          </p:stCondLst>
                                        </p:cTn>
                                        <p:tgtEl>
                                          <p:spTgt spid="26"/>
                                        </p:tgtEl>
                                        <p:attrNameLst>
                                          <p:attrName>style.visibility</p:attrName>
                                        </p:attrNameLst>
                                      </p:cBhvr>
                                      <p:to>
                                        <p:strVal val="hidden"/>
                                      </p:to>
                                    </p:set>
                                  </p:childTnLst>
                                </p:cTn>
                              </p:par>
                            </p:childTnLst>
                          </p:cTn>
                        </p:par>
                        <p:par>
                          <p:cTn id="37" fill="hold" nodeType="afterGroup">
                            <p:stCondLst>
                              <p:cond delay="10000"/>
                            </p:stCondLst>
                            <p:childTnLst>
                              <p:par>
                                <p:cTn id="38" presetID="9" presetClass="entr" presetSubtype="0" fill="hold" nodeType="afterEffect">
                                  <p:stCondLst>
                                    <p:cond delay="0"/>
                                  </p:stCondLst>
                                  <p:childTnLst>
                                    <p:set>
                                      <p:cBhvr>
                                        <p:cTn id="39" dur="1" fill="hold">
                                          <p:stCondLst>
                                            <p:cond delay="0"/>
                                          </p:stCondLst>
                                        </p:cTn>
                                        <p:tgtEl>
                                          <p:spTgt spid="33865"/>
                                        </p:tgtEl>
                                        <p:attrNameLst>
                                          <p:attrName>style.visibility</p:attrName>
                                        </p:attrNameLst>
                                      </p:cBhvr>
                                      <p:to>
                                        <p:strVal val="visible"/>
                                      </p:to>
                                    </p:set>
                                    <p:animEffect transition="in" filter="dissolve">
                                      <p:cBhvr>
                                        <p:cTn id="40" dur="500"/>
                                        <p:tgtEl>
                                          <p:spTgt spid="33865"/>
                                        </p:tgtEl>
                                      </p:cBhvr>
                                    </p:animEffect>
                                  </p:childTnLst>
                                </p:cTn>
                              </p:par>
                            </p:childTnLst>
                          </p:cTn>
                        </p:par>
                        <p:par>
                          <p:cTn id="41" fill="hold" nodeType="afterGroup">
                            <p:stCondLst>
                              <p:cond delay="10500"/>
                            </p:stCondLst>
                            <p:childTnLst>
                              <p:par>
                                <p:cTn id="42" presetID="42" presetClass="path" presetSubtype="0" accel="50000" decel="50000" fill="hold" nodeType="afterEffect">
                                  <p:stCondLst>
                                    <p:cond delay="0"/>
                                  </p:stCondLst>
                                  <p:childTnLst>
                                    <p:animMotion origin="layout" path="M -2.22222E-6 -3.7037E-6 L -0.06597 0.14561 " pathEditMode="relative" rAng="0" ptsTypes="AA">
                                      <p:cBhvr>
                                        <p:cTn id="43" dur="2000" fill="hold"/>
                                        <p:tgtEl>
                                          <p:spTgt spid="33824"/>
                                        </p:tgtEl>
                                        <p:attrNameLst>
                                          <p:attrName>ppt_x</p:attrName>
                                          <p:attrName>ppt_y</p:attrName>
                                        </p:attrNameLst>
                                      </p:cBhvr>
                                      <p:rCtr x="-33" y="73"/>
                                    </p:animMotion>
                                  </p:childTnLst>
                                </p:cTn>
                              </p:par>
                            </p:childTnLst>
                          </p:cTn>
                        </p:par>
                        <p:par>
                          <p:cTn id="44" fill="hold" nodeType="afterGroup">
                            <p:stCondLst>
                              <p:cond delay="12500"/>
                            </p:stCondLst>
                            <p:childTnLst>
                              <p:par>
                                <p:cTn id="45" presetID="1" presetClass="exit" presetSubtype="0" fill="hold" nodeType="afterEffect">
                                  <p:stCondLst>
                                    <p:cond delay="0"/>
                                  </p:stCondLst>
                                  <p:childTnLst>
                                    <p:set>
                                      <p:cBhvr>
                                        <p:cTn id="46" dur="1" fill="hold">
                                          <p:stCondLst>
                                            <p:cond delay="0"/>
                                          </p:stCondLst>
                                        </p:cTn>
                                        <p:tgtEl>
                                          <p:spTgt spid="33824"/>
                                        </p:tgtEl>
                                        <p:attrNameLst>
                                          <p:attrName>style.visibility</p:attrName>
                                        </p:attrNameLst>
                                      </p:cBhvr>
                                      <p:to>
                                        <p:strVal val="hidden"/>
                                      </p:to>
                                    </p:set>
                                  </p:childTnLst>
                                </p:cTn>
                              </p:par>
                            </p:childTnLst>
                          </p:cTn>
                        </p:par>
                        <p:par>
                          <p:cTn id="47" fill="hold" nodeType="afterGroup">
                            <p:stCondLst>
                              <p:cond delay="12500"/>
                            </p:stCondLst>
                            <p:childTnLst>
                              <p:par>
                                <p:cTn id="48" presetID="1" presetClass="exit" presetSubtype="0" fill="hold" nodeType="afterEffect">
                                  <p:stCondLst>
                                    <p:cond delay="0"/>
                                  </p:stCondLst>
                                  <p:childTnLst>
                                    <p:set>
                                      <p:cBhvr>
                                        <p:cTn id="49" dur="1" fill="hold">
                                          <p:stCondLst>
                                            <p:cond delay="0"/>
                                          </p:stCondLst>
                                        </p:cTn>
                                        <p:tgtEl>
                                          <p:spTgt spid="14"/>
                                        </p:tgtEl>
                                        <p:attrNameLst>
                                          <p:attrName>style.visibility</p:attrName>
                                        </p:attrNameLst>
                                      </p:cBhvr>
                                      <p:to>
                                        <p:strVal val="hidden"/>
                                      </p:to>
                                    </p:set>
                                  </p:childTnLst>
                                </p:cTn>
                              </p:par>
                            </p:childTnLst>
                          </p:cTn>
                        </p:par>
                        <p:par>
                          <p:cTn id="50" fill="hold" nodeType="afterGroup">
                            <p:stCondLst>
                              <p:cond delay="12500"/>
                            </p:stCondLst>
                            <p:childTnLst>
                              <p:par>
                                <p:cTn id="51" presetID="9" presetClass="entr" presetSubtype="0" fill="hold" nodeType="afterEffect">
                                  <p:stCondLst>
                                    <p:cond delay="0"/>
                                  </p:stCondLst>
                                  <p:childTnLst>
                                    <p:set>
                                      <p:cBhvr>
                                        <p:cTn id="52" dur="1" fill="hold">
                                          <p:stCondLst>
                                            <p:cond delay="0"/>
                                          </p:stCondLst>
                                        </p:cTn>
                                        <p:tgtEl>
                                          <p:spTgt spid="33878"/>
                                        </p:tgtEl>
                                        <p:attrNameLst>
                                          <p:attrName>style.visibility</p:attrName>
                                        </p:attrNameLst>
                                      </p:cBhvr>
                                      <p:to>
                                        <p:strVal val="visible"/>
                                      </p:to>
                                    </p:set>
                                    <p:animEffect transition="in" filter="dissolve">
                                      <p:cBhvr>
                                        <p:cTn id="53" dur="500"/>
                                        <p:tgtEl>
                                          <p:spTgt spid="33878"/>
                                        </p:tgtEl>
                                      </p:cBhvr>
                                    </p:animEffect>
                                  </p:childTnLst>
                                </p:cTn>
                              </p:par>
                            </p:childTnLst>
                          </p:cTn>
                        </p:par>
                        <p:par>
                          <p:cTn id="54" fill="hold" nodeType="afterGroup">
                            <p:stCondLst>
                              <p:cond delay="13000"/>
                            </p:stCondLst>
                            <p:childTnLst>
                              <p:par>
                                <p:cTn id="55" presetID="56" presetClass="path" presetSubtype="0" accel="50000" decel="50000" fill="hold" nodeType="afterEffect">
                                  <p:stCondLst>
                                    <p:cond delay="0"/>
                                  </p:stCondLst>
                                  <p:childTnLst>
                                    <p:animMotion origin="layout" path="M -4.72222E-6 1.48148E-6 L 0.04375 -0.07361 " pathEditMode="relative" rAng="0" ptsTypes="AA">
                                      <p:cBhvr>
                                        <p:cTn id="56" dur="2000" fill="hold"/>
                                        <p:tgtEl>
                                          <p:spTgt spid="28"/>
                                        </p:tgtEl>
                                        <p:attrNameLst>
                                          <p:attrName>ppt_x</p:attrName>
                                          <p:attrName>ppt_y</p:attrName>
                                        </p:attrNameLst>
                                      </p:cBhvr>
                                      <p:rCtr x="22" y="-37"/>
                                    </p:animMotion>
                                  </p:childTnLst>
                                </p:cTn>
                              </p:par>
                            </p:childTnLst>
                          </p:cTn>
                        </p:par>
                        <p:par>
                          <p:cTn id="57" fill="hold" nodeType="afterGroup">
                            <p:stCondLst>
                              <p:cond delay="15000"/>
                            </p:stCondLst>
                            <p:childTnLst>
                              <p:par>
                                <p:cTn id="58" presetID="1" presetClass="exit" presetSubtype="0" fill="hold" nodeType="afterEffect">
                                  <p:stCondLst>
                                    <p:cond delay="0"/>
                                  </p:stCondLst>
                                  <p:childTnLst>
                                    <p:set>
                                      <p:cBhvr>
                                        <p:cTn id="59" dur="1" fill="hold">
                                          <p:stCondLst>
                                            <p:cond delay="0"/>
                                          </p:stCondLst>
                                        </p:cTn>
                                        <p:tgtEl>
                                          <p:spTgt spid="28"/>
                                        </p:tgtEl>
                                        <p:attrNameLst>
                                          <p:attrName>style.visibility</p:attrName>
                                        </p:attrNameLst>
                                      </p:cBhvr>
                                      <p:to>
                                        <p:strVal val="hidden"/>
                                      </p:to>
                                    </p:set>
                                  </p:childTnLst>
                                </p:cTn>
                              </p:par>
                            </p:childTnLst>
                          </p:cTn>
                        </p:par>
                        <p:par>
                          <p:cTn id="60" fill="hold" nodeType="afterGroup">
                            <p:stCondLst>
                              <p:cond delay="15000"/>
                            </p:stCondLst>
                            <p:childTnLst>
                              <p:par>
                                <p:cTn id="61" presetID="9" presetClass="entr" presetSubtype="0" fill="hold" nodeType="afterEffect">
                                  <p:stCondLst>
                                    <p:cond delay="0"/>
                                  </p:stCondLst>
                                  <p:childTnLst>
                                    <p:set>
                                      <p:cBhvr>
                                        <p:cTn id="62" dur="1" fill="hold">
                                          <p:stCondLst>
                                            <p:cond delay="0"/>
                                          </p:stCondLst>
                                        </p:cTn>
                                        <p:tgtEl>
                                          <p:spTgt spid="33890"/>
                                        </p:tgtEl>
                                        <p:attrNameLst>
                                          <p:attrName>style.visibility</p:attrName>
                                        </p:attrNameLst>
                                      </p:cBhvr>
                                      <p:to>
                                        <p:strVal val="visible"/>
                                      </p:to>
                                    </p:set>
                                    <p:animEffect transition="in" filter="dissolve">
                                      <p:cBhvr>
                                        <p:cTn id="63" dur="500"/>
                                        <p:tgtEl>
                                          <p:spTgt spid="33890"/>
                                        </p:tgtEl>
                                      </p:cBhvr>
                                    </p:animEffect>
                                  </p:childTnLst>
                                </p:cTn>
                              </p:par>
                            </p:childTnLst>
                          </p:cTn>
                        </p:par>
                        <p:par>
                          <p:cTn id="64" fill="hold" nodeType="afterGroup">
                            <p:stCondLst>
                              <p:cond delay="15500"/>
                            </p:stCondLst>
                            <p:childTnLst>
                              <p:par>
                                <p:cTn id="65" presetID="9" presetClass="entr" presetSubtype="0" fill="hold" nodeType="afterEffect">
                                  <p:stCondLst>
                                    <p:cond delay="0"/>
                                  </p:stCondLst>
                                  <p:childTnLst>
                                    <p:set>
                                      <p:cBhvr>
                                        <p:cTn id="66" dur="1" fill="hold">
                                          <p:stCondLst>
                                            <p:cond delay="0"/>
                                          </p:stCondLst>
                                        </p:cTn>
                                        <p:tgtEl>
                                          <p:spTgt spid="33900"/>
                                        </p:tgtEl>
                                        <p:attrNameLst>
                                          <p:attrName>style.visibility</p:attrName>
                                        </p:attrNameLst>
                                      </p:cBhvr>
                                      <p:to>
                                        <p:strVal val="visible"/>
                                      </p:to>
                                    </p:set>
                                    <p:animEffect transition="in" filter="dissolve">
                                      <p:cBhvr>
                                        <p:cTn id="67" dur="500"/>
                                        <p:tgtEl>
                                          <p:spTgt spid="33900"/>
                                        </p:tgtEl>
                                      </p:cBhvr>
                                    </p:animEffect>
                                  </p:childTnLst>
                                </p:cTn>
                              </p:par>
                            </p:childTnLst>
                          </p:cTn>
                        </p:par>
                        <p:par>
                          <p:cTn id="68" fill="hold" nodeType="afterGroup">
                            <p:stCondLst>
                              <p:cond delay="16000"/>
                            </p:stCondLst>
                            <p:childTnLst>
                              <p:par>
                                <p:cTn id="69" presetID="9" presetClass="exit" presetSubtype="0" fill="hold" nodeType="afterEffect">
                                  <p:stCondLst>
                                    <p:cond delay="0"/>
                                  </p:stCondLst>
                                  <p:childTnLst>
                                    <p:animEffect transition="out" filter="dissolve">
                                      <p:cBhvr>
                                        <p:cTn id="70" dur="500"/>
                                        <p:tgtEl>
                                          <p:spTgt spid="24"/>
                                        </p:tgtEl>
                                      </p:cBhvr>
                                    </p:animEffect>
                                    <p:set>
                                      <p:cBhvr>
                                        <p:cTn id="71"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4b"/>
          <p:cNvPicPr>
            <a:picLocks noChangeAspect="1" noChangeArrowheads="1"/>
          </p:cNvPicPr>
          <p:nvPr/>
        </p:nvPicPr>
        <p:blipFill>
          <a:blip r:embed="rId2" cstate="print"/>
          <a:srcRect/>
          <a:stretch>
            <a:fillRect/>
          </a:stretch>
        </p:blipFill>
        <p:spPr bwMode="auto">
          <a:xfrm>
            <a:off x="539750" y="185738"/>
            <a:ext cx="3476625" cy="6423025"/>
          </a:xfrm>
          <a:prstGeom prst="rect">
            <a:avLst/>
          </a:prstGeom>
          <a:noFill/>
          <a:ln w="9525">
            <a:noFill/>
            <a:miter lim="800000"/>
            <a:headEnd/>
            <a:tailEnd/>
          </a:ln>
        </p:spPr>
      </p:pic>
      <p:grpSp>
        <p:nvGrpSpPr>
          <p:cNvPr id="2" name="Group 3"/>
          <p:cNvGrpSpPr>
            <a:grpSpLocks/>
          </p:cNvGrpSpPr>
          <p:nvPr/>
        </p:nvGrpSpPr>
        <p:grpSpPr bwMode="auto">
          <a:xfrm>
            <a:off x="2895600" y="2362200"/>
            <a:ext cx="685800" cy="214313"/>
            <a:chOff x="1824" y="1497"/>
            <a:chExt cx="432" cy="135"/>
          </a:xfrm>
        </p:grpSpPr>
        <p:grpSp>
          <p:nvGrpSpPr>
            <p:cNvPr id="3" name="Group 4"/>
            <p:cNvGrpSpPr>
              <a:grpSpLocks/>
            </p:cNvGrpSpPr>
            <p:nvPr/>
          </p:nvGrpSpPr>
          <p:grpSpPr bwMode="auto">
            <a:xfrm>
              <a:off x="2120" y="1542"/>
              <a:ext cx="136" cy="90"/>
              <a:chOff x="887" y="577"/>
              <a:chExt cx="252" cy="176"/>
            </a:xfrm>
          </p:grpSpPr>
          <p:sp>
            <p:nvSpPr>
              <p:cNvPr id="35011" name="Line 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5012" name="Line 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5013" name="Rectangle 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5014" name="Line 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5015" name="Rectangle 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5016" name="Freeform 10"/>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5017" name="Rectangle 1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4" name="Group 12"/>
              <p:cNvGrpSpPr>
                <a:grpSpLocks/>
              </p:cNvGrpSpPr>
              <p:nvPr/>
            </p:nvGrpSpPr>
            <p:grpSpPr bwMode="auto">
              <a:xfrm>
                <a:off x="1052" y="585"/>
                <a:ext cx="67" cy="168"/>
                <a:chOff x="340" y="402"/>
                <a:chExt cx="67" cy="168"/>
              </a:xfrm>
            </p:grpSpPr>
            <p:sp>
              <p:nvSpPr>
                <p:cNvPr id="35019" name="Line 1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5020" name="Oval 1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35009" name="Text Box 15"/>
            <p:cNvSpPr txBox="1">
              <a:spLocks noChangeArrowheads="1"/>
            </p:cNvSpPr>
            <p:nvPr/>
          </p:nvSpPr>
          <p:spPr bwMode="auto">
            <a:xfrm>
              <a:off x="1824" y="1497"/>
              <a:ext cx="344" cy="135"/>
            </a:xfrm>
            <a:prstGeom prst="rect">
              <a:avLst/>
            </a:prstGeom>
            <a:noFill/>
            <a:ln w="9525">
              <a:noFill/>
              <a:miter lim="800000"/>
              <a:headEnd/>
              <a:tailEnd/>
            </a:ln>
          </p:spPr>
          <p:txBody>
            <a:bodyPr wrap="none">
              <a:spAutoFit/>
            </a:bodyPr>
            <a:lstStyle/>
            <a:p>
              <a:pPr algn="l" rtl="0"/>
              <a:r>
                <a:rPr lang="he-IL" sz="800"/>
                <a:t>טירת צבי</a:t>
              </a:r>
              <a:endParaRPr lang="en-US" sz="800"/>
            </a:p>
          </p:txBody>
        </p:sp>
        <p:sp>
          <p:nvSpPr>
            <p:cNvPr id="35010" name="Oval 16"/>
            <p:cNvSpPr>
              <a:spLocks noChangeArrowheads="1"/>
            </p:cNvSpPr>
            <p:nvPr/>
          </p:nvSpPr>
          <p:spPr bwMode="auto">
            <a:xfrm>
              <a:off x="2160" y="1536"/>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5" name="Group 17"/>
          <p:cNvGrpSpPr>
            <a:grpSpLocks/>
          </p:cNvGrpSpPr>
          <p:nvPr/>
        </p:nvGrpSpPr>
        <p:grpSpPr bwMode="auto">
          <a:xfrm>
            <a:off x="3352800" y="2133600"/>
            <a:ext cx="614363" cy="304800"/>
            <a:chOff x="2112" y="1344"/>
            <a:chExt cx="387" cy="192"/>
          </a:xfrm>
        </p:grpSpPr>
        <p:sp>
          <p:nvSpPr>
            <p:cNvPr id="34995" name="Oval 18"/>
            <p:cNvSpPr>
              <a:spLocks noChangeArrowheads="1"/>
            </p:cNvSpPr>
            <p:nvPr/>
          </p:nvSpPr>
          <p:spPr bwMode="auto">
            <a:xfrm>
              <a:off x="2135" y="1488"/>
              <a:ext cx="25" cy="33"/>
            </a:xfrm>
            <a:prstGeom prst="ellipse">
              <a:avLst/>
            </a:prstGeom>
            <a:solidFill>
              <a:srgbClr val="FF6600"/>
            </a:solidFill>
            <a:ln w="9525">
              <a:noFill/>
              <a:round/>
              <a:headEnd/>
              <a:tailEnd/>
            </a:ln>
          </p:spPr>
          <p:txBody>
            <a:bodyPr wrap="none" anchor="ctr"/>
            <a:lstStyle/>
            <a:p>
              <a:pPr algn="ctr"/>
              <a:endParaRPr lang="en-US"/>
            </a:p>
          </p:txBody>
        </p:sp>
        <p:sp>
          <p:nvSpPr>
            <p:cNvPr id="34996" name="Text Box 19"/>
            <p:cNvSpPr txBox="1">
              <a:spLocks noChangeArrowheads="1"/>
            </p:cNvSpPr>
            <p:nvPr/>
          </p:nvSpPr>
          <p:spPr bwMode="auto">
            <a:xfrm>
              <a:off x="2112" y="1401"/>
              <a:ext cx="387" cy="135"/>
            </a:xfrm>
            <a:prstGeom prst="rect">
              <a:avLst/>
            </a:prstGeom>
            <a:noFill/>
            <a:ln w="9525">
              <a:noFill/>
              <a:miter lim="800000"/>
              <a:headEnd/>
              <a:tailEnd/>
            </a:ln>
          </p:spPr>
          <p:txBody>
            <a:bodyPr wrap="none">
              <a:spAutoFit/>
            </a:bodyPr>
            <a:lstStyle/>
            <a:p>
              <a:pPr algn="l" rtl="0"/>
              <a:r>
                <a:rPr lang="he-IL" sz="800"/>
                <a:t>שדה אליהו</a:t>
              </a:r>
              <a:endParaRPr lang="en-US" sz="800"/>
            </a:p>
          </p:txBody>
        </p:sp>
        <p:grpSp>
          <p:nvGrpSpPr>
            <p:cNvPr id="6" name="Group 20"/>
            <p:cNvGrpSpPr>
              <a:grpSpLocks/>
            </p:cNvGrpSpPr>
            <p:nvPr/>
          </p:nvGrpSpPr>
          <p:grpSpPr bwMode="auto">
            <a:xfrm>
              <a:off x="2256" y="1344"/>
              <a:ext cx="136" cy="90"/>
              <a:chOff x="887" y="577"/>
              <a:chExt cx="252" cy="176"/>
            </a:xfrm>
          </p:grpSpPr>
          <p:sp>
            <p:nvSpPr>
              <p:cNvPr id="34998" name="Line 21"/>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4999" name="Line 22"/>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5000" name="Rectangle 23"/>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5001" name="Line 24"/>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5002" name="Rectangle 25"/>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5003" name="Freeform 26"/>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5004" name="Rectangle 27"/>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7" name="Group 28"/>
              <p:cNvGrpSpPr>
                <a:grpSpLocks/>
              </p:cNvGrpSpPr>
              <p:nvPr/>
            </p:nvGrpSpPr>
            <p:grpSpPr bwMode="auto">
              <a:xfrm>
                <a:off x="1052" y="585"/>
                <a:ext cx="67" cy="168"/>
                <a:chOff x="340" y="402"/>
                <a:chExt cx="67" cy="168"/>
              </a:xfrm>
            </p:grpSpPr>
            <p:sp>
              <p:nvSpPr>
                <p:cNvPr id="35006" name="Line 29"/>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5007" name="Oval 30"/>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grpSp>
      <p:grpSp>
        <p:nvGrpSpPr>
          <p:cNvPr id="8" name="Group 31"/>
          <p:cNvGrpSpPr>
            <a:grpSpLocks/>
          </p:cNvGrpSpPr>
          <p:nvPr/>
        </p:nvGrpSpPr>
        <p:grpSpPr bwMode="auto">
          <a:xfrm>
            <a:off x="2882900" y="2133600"/>
            <a:ext cx="685800" cy="290513"/>
            <a:chOff x="1816" y="1344"/>
            <a:chExt cx="432" cy="183"/>
          </a:xfrm>
        </p:grpSpPr>
        <p:sp>
          <p:nvSpPr>
            <p:cNvPr id="34982" name="Oval 32"/>
            <p:cNvSpPr>
              <a:spLocks noChangeArrowheads="1"/>
            </p:cNvSpPr>
            <p:nvPr/>
          </p:nvSpPr>
          <p:spPr bwMode="auto">
            <a:xfrm>
              <a:off x="2112" y="1440"/>
              <a:ext cx="25" cy="33"/>
            </a:xfrm>
            <a:prstGeom prst="ellipse">
              <a:avLst/>
            </a:prstGeom>
            <a:solidFill>
              <a:srgbClr val="FF6600"/>
            </a:solidFill>
            <a:ln w="9525">
              <a:noFill/>
              <a:round/>
              <a:headEnd/>
              <a:tailEnd/>
            </a:ln>
          </p:spPr>
          <p:txBody>
            <a:bodyPr wrap="none" anchor="ctr"/>
            <a:lstStyle/>
            <a:p>
              <a:pPr algn="ctr"/>
              <a:endParaRPr lang="en-US"/>
            </a:p>
          </p:txBody>
        </p:sp>
        <p:sp>
          <p:nvSpPr>
            <p:cNvPr id="34983" name="Text Box 33"/>
            <p:cNvSpPr txBox="1">
              <a:spLocks noChangeArrowheads="1"/>
            </p:cNvSpPr>
            <p:nvPr/>
          </p:nvSpPr>
          <p:spPr bwMode="auto">
            <a:xfrm>
              <a:off x="1816" y="1392"/>
              <a:ext cx="344" cy="135"/>
            </a:xfrm>
            <a:prstGeom prst="rect">
              <a:avLst/>
            </a:prstGeom>
            <a:noFill/>
            <a:ln w="9525">
              <a:noFill/>
              <a:miter lim="800000"/>
              <a:headEnd/>
              <a:tailEnd/>
            </a:ln>
          </p:spPr>
          <p:txBody>
            <a:bodyPr wrap="none">
              <a:spAutoFit/>
            </a:bodyPr>
            <a:lstStyle/>
            <a:p>
              <a:pPr algn="l" rtl="0"/>
              <a:r>
                <a:rPr lang="he-IL" sz="800"/>
                <a:t>עין הנציב</a:t>
              </a:r>
              <a:endParaRPr lang="en-US" sz="800"/>
            </a:p>
          </p:txBody>
        </p:sp>
        <p:grpSp>
          <p:nvGrpSpPr>
            <p:cNvPr id="9" name="Group 34"/>
            <p:cNvGrpSpPr>
              <a:grpSpLocks/>
            </p:cNvGrpSpPr>
            <p:nvPr/>
          </p:nvGrpSpPr>
          <p:grpSpPr bwMode="auto">
            <a:xfrm>
              <a:off x="2112" y="1344"/>
              <a:ext cx="136" cy="90"/>
              <a:chOff x="887" y="577"/>
              <a:chExt cx="252" cy="176"/>
            </a:xfrm>
          </p:grpSpPr>
          <p:sp>
            <p:nvSpPr>
              <p:cNvPr id="34985" name="Line 35"/>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4986" name="Line 36"/>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4987" name="Rectangle 37"/>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4988" name="Line 38"/>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4989" name="Rectangle 39"/>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4990" name="Freeform 40"/>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4991" name="Rectangle 41"/>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0" name="Group 42"/>
              <p:cNvGrpSpPr>
                <a:grpSpLocks/>
              </p:cNvGrpSpPr>
              <p:nvPr/>
            </p:nvGrpSpPr>
            <p:grpSpPr bwMode="auto">
              <a:xfrm>
                <a:off x="1052" y="585"/>
                <a:ext cx="67" cy="168"/>
                <a:chOff x="340" y="402"/>
                <a:chExt cx="67" cy="168"/>
              </a:xfrm>
            </p:grpSpPr>
            <p:sp>
              <p:nvSpPr>
                <p:cNvPr id="34993" name="Line 43"/>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4994" name="Oval 44"/>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grpSp>
      <p:grpSp>
        <p:nvGrpSpPr>
          <p:cNvPr id="11" name="Group 45"/>
          <p:cNvGrpSpPr>
            <a:grpSpLocks/>
          </p:cNvGrpSpPr>
          <p:nvPr/>
        </p:nvGrpSpPr>
        <p:grpSpPr bwMode="auto">
          <a:xfrm>
            <a:off x="1828800" y="3748088"/>
            <a:ext cx="363538" cy="280987"/>
            <a:chOff x="1152" y="2361"/>
            <a:chExt cx="229" cy="177"/>
          </a:xfrm>
        </p:grpSpPr>
        <p:grpSp>
          <p:nvGrpSpPr>
            <p:cNvPr id="12" name="Group 46"/>
            <p:cNvGrpSpPr>
              <a:grpSpLocks/>
            </p:cNvGrpSpPr>
            <p:nvPr/>
          </p:nvGrpSpPr>
          <p:grpSpPr bwMode="auto">
            <a:xfrm>
              <a:off x="1152" y="2448"/>
              <a:ext cx="136" cy="90"/>
              <a:chOff x="887" y="577"/>
              <a:chExt cx="252" cy="176"/>
            </a:xfrm>
          </p:grpSpPr>
          <p:sp>
            <p:nvSpPr>
              <p:cNvPr id="34972" name="Line 47"/>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4973" name="Line 48"/>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4974" name="Rectangle 49"/>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4975" name="Line 50"/>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4976" name="Rectangle 51"/>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4977" name="Freeform 52"/>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4978" name="Rectangle 53"/>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3" name="Group 54"/>
              <p:cNvGrpSpPr>
                <a:grpSpLocks/>
              </p:cNvGrpSpPr>
              <p:nvPr/>
            </p:nvGrpSpPr>
            <p:grpSpPr bwMode="auto">
              <a:xfrm>
                <a:off x="1052" y="585"/>
                <a:ext cx="67" cy="168"/>
                <a:chOff x="340" y="402"/>
                <a:chExt cx="67" cy="168"/>
              </a:xfrm>
            </p:grpSpPr>
            <p:sp>
              <p:nvSpPr>
                <p:cNvPr id="34980" name="Line 55"/>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4981" name="Oval 56"/>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34970" name="Text Box 57"/>
            <p:cNvSpPr txBox="1">
              <a:spLocks noChangeArrowheads="1"/>
            </p:cNvSpPr>
            <p:nvPr/>
          </p:nvSpPr>
          <p:spPr bwMode="auto">
            <a:xfrm>
              <a:off x="1152" y="2361"/>
              <a:ext cx="229" cy="135"/>
            </a:xfrm>
            <a:prstGeom prst="rect">
              <a:avLst/>
            </a:prstGeom>
            <a:noFill/>
            <a:ln w="9525">
              <a:noFill/>
              <a:miter lim="800000"/>
              <a:headEnd/>
              <a:tailEnd/>
            </a:ln>
          </p:spPr>
          <p:txBody>
            <a:bodyPr wrap="none">
              <a:spAutoFit/>
            </a:bodyPr>
            <a:lstStyle/>
            <a:p>
              <a:pPr algn="l" rtl="0"/>
              <a:r>
                <a:rPr lang="he-IL" sz="800"/>
                <a:t>יבנה</a:t>
              </a:r>
              <a:endParaRPr lang="en-US" sz="800"/>
            </a:p>
          </p:txBody>
        </p:sp>
        <p:sp>
          <p:nvSpPr>
            <p:cNvPr id="34971" name="Oval 58"/>
            <p:cNvSpPr>
              <a:spLocks noChangeArrowheads="1"/>
            </p:cNvSpPr>
            <p:nvPr/>
          </p:nvSpPr>
          <p:spPr bwMode="auto">
            <a:xfrm>
              <a:off x="1175" y="2448"/>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14" name="Group 59"/>
          <p:cNvGrpSpPr>
            <a:grpSpLocks/>
          </p:cNvGrpSpPr>
          <p:nvPr/>
        </p:nvGrpSpPr>
        <p:grpSpPr bwMode="auto">
          <a:xfrm>
            <a:off x="1447800" y="4572000"/>
            <a:ext cx="349250" cy="304800"/>
            <a:chOff x="912" y="2880"/>
            <a:chExt cx="220" cy="192"/>
          </a:xfrm>
        </p:grpSpPr>
        <p:grpSp>
          <p:nvGrpSpPr>
            <p:cNvPr id="15" name="Group 60"/>
            <p:cNvGrpSpPr>
              <a:grpSpLocks/>
            </p:cNvGrpSpPr>
            <p:nvPr/>
          </p:nvGrpSpPr>
          <p:grpSpPr bwMode="auto">
            <a:xfrm>
              <a:off x="912" y="2982"/>
              <a:ext cx="136" cy="90"/>
              <a:chOff x="887" y="577"/>
              <a:chExt cx="252" cy="176"/>
            </a:xfrm>
          </p:grpSpPr>
          <p:sp>
            <p:nvSpPr>
              <p:cNvPr id="34959" name="Line 61"/>
              <p:cNvSpPr>
                <a:spLocks noChangeShapeType="1"/>
              </p:cNvSpPr>
              <p:nvPr/>
            </p:nvSpPr>
            <p:spPr bwMode="auto">
              <a:xfrm>
                <a:off x="914" y="606"/>
                <a:ext cx="0" cy="137"/>
              </a:xfrm>
              <a:prstGeom prst="line">
                <a:avLst/>
              </a:prstGeom>
              <a:noFill/>
              <a:ln w="19050">
                <a:solidFill>
                  <a:srgbClr val="977331"/>
                </a:solidFill>
                <a:round/>
                <a:headEnd/>
                <a:tailEnd/>
              </a:ln>
            </p:spPr>
            <p:txBody>
              <a:bodyPr/>
              <a:lstStyle/>
              <a:p>
                <a:endParaRPr lang="he-IL"/>
              </a:p>
            </p:txBody>
          </p:sp>
          <p:sp>
            <p:nvSpPr>
              <p:cNvPr id="34960" name="Line 62"/>
              <p:cNvSpPr>
                <a:spLocks noChangeShapeType="1"/>
              </p:cNvSpPr>
              <p:nvPr/>
            </p:nvSpPr>
            <p:spPr bwMode="auto">
              <a:xfrm>
                <a:off x="983" y="604"/>
                <a:ext cx="0" cy="137"/>
              </a:xfrm>
              <a:prstGeom prst="line">
                <a:avLst/>
              </a:prstGeom>
              <a:noFill/>
              <a:ln w="19050">
                <a:solidFill>
                  <a:srgbClr val="977331"/>
                </a:solidFill>
                <a:round/>
                <a:headEnd/>
                <a:tailEnd/>
              </a:ln>
            </p:spPr>
            <p:txBody>
              <a:bodyPr/>
              <a:lstStyle/>
              <a:p>
                <a:endParaRPr lang="he-IL"/>
              </a:p>
            </p:txBody>
          </p:sp>
          <p:sp>
            <p:nvSpPr>
              <p:cNvPr id="34961" name="Rectangle 63"/>
              <p:cNvSpPr>
                <a:spLocks noChangeArrowheads="1"/>
              </p:cNvSpPr>
              <p:nvPr/>
            </p:nvSpPr>
            <p:spPr bwMode="auto">
              <a:xfrm>
                <a:off x="887" y="577"/>
                <a:ext cx="123" cy="81"/>
              </a:xfrm>
              <a:prstGeom prst="rect">
                <a:avLst/>
              </a:prstGeom>
              <a:solidFill>
                <a:srgbClr val="BF913F"/>
              </a:solidFill>
              <a:ln w="9525" algn="ctr">
                <a:solidFill>
                  <a:srgbClr val="977331"/>
                </a:solidFill>
                <a:miter lim="800000"/>
                <a:headEnd/>
                <a:tailEnd/>
              </a:ln>
            </p:spPr>
            <p:txBody>
              <a:bodyPr wrap="none" anchor="ctr"/>
              <a:lstStyle/>
              <a:p>
                <a:pPr algn="ctr" rtl="0"/>
                <a:endParaRPr lang="en-US" sz="800"/>
              </a:p>
            </p:txBody>
          </p:sp>
          <p:sp>
            <p:nvSpPr>
              <p:cNvPr id="34962" name="Line 64"/>
              <p:cNvSpPr>
                <a:spLocks noChangeShapeType="1"/>
              </p:cNvSpPr>
              <p:nvPr/>
            </p:nvSpPr>
            <p:spPr bwMode="auto">
              <a:xfrm>
                <a:off x="915" y="704"/>
                <a:ext cx="68" cy="0"/>
              </a:xfrm>
              <a:prstGeom prst="line">
                <a:avLst/>
              </a:prstGeom>
              <a:noFill/>
              <a:ln w="19050">
                <a:solidFill>
                  <a:srgbClr val="977331"/>
                </a:solidFill>
                <a:round/>
                <a:headEnd/>
                <a:tailEnd/>
              </a:ln>
            </p:spPr>
            <p:txBody>
              <a:bodyPr/>
              <a:lstStyle/>
              <a:p>
                <a:endParaRPr lang="he-IL"/>
              </a:p>
            </p:txBody>
          </p:sp>
          <p:sp>
            <p:nvSpPr>
              <p:cNvPr id="34963" name="Rectangle 65"/>
              <p:cNvSpPr>
                <a:spLocks noChangeArrowheads="1"/>
              </p:cNvSpPr>
              <p:nvPr/>
            </p:nvSpPr>
            <p:spPr bwMode="auto">
              <a:xfrm>
                <a:off x="965" y="682"/>
                <a:ext cx="136" cy="69"/>
              </a:xfrm>
              <a:prstGeom prst="rect">
                <a:avLst/>
              </a:prstGeom>
              <a:solidFill>
                <a:srgbClr val="D1B075"/>
              </a:solidFill>
              <a:ln w="9525">
                <a:noFill/>
                <a:miter lim="800000"/>
                <a:headEnd/>
                <a:tailEnd/>
              </a:ln>
            </p:spPr>
            <p:txBody>
              <a:bodyPr wrap="none" anchor="ctr"/>
              <a:lstStyle/>
              <a:p>
                <a:pPr algn="ctr"/>
                <a:endParaRPr lang="en-US"/>
              </a:p>
            </p:txBody>
          </p:sp>
          <p:sp>
            <p:nvSpPr>
              <p:cNvPr id="34964" name="Freeform 66"/>
              <p:cNvSpPr>
                <a:spLocks/>
              </p:cNvSpPr>
              <p:nvPr/>
            </p:nvSpPr>
            <p:spPr bwMode="auto">
              <a:xfrm>
                <a:off x="921" y="624"/>
                <a:ext cx="218" cy="68"/>
              </a:xfrm>
              <a:custGeom>
                <a:avLst/>
                <a:gdLst>
                  <a:gd name="T0" fmla="*/ 0 w 181"/>
                  <a:gd name="T1" fmla="*/ 22136 h 45"/>
                  <a:gd name="T2" fmla="*/ 1480 w 181"/>
                  <a:gd name="T3" fmla="*/ 0 h 45"/>
                  <a:gd name="T4" fmla="*/ 2952 w 181"/>
                  <a:gd name="T5" fmla="*/ 22136 h 45"/>
                  <a:gd name="T6" fmla="*/ 0 w 181"/>
                  <a:gd name="T7" fmla="*/ 22136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4965" name="Rectangle 67"/>
              <p:cNvSpPr>
                <a:spLocks noChangeArrowheads="1"/>
              </p:cNvSpPr>
              <p:nvPr/>
            </p:nvSpPr>
            <p:spPr bwMode="auto">
              <a:xfrm>
                <a:off x="1011" y="704"/>
                <a:ext cx="19" cy="41"/>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6" name="Group 68"/>
              <p:cNvGrpSpPr>
                <a:grpSpLocks/>
              </p:cNvGrpSpPr>
              <p:nvPr/>
            </p:nvGrpSpPr>
            <p:grpSpPr bwMode="auto">
              <a:xfrm>
                <a:off x="1052" y="585"/>
                <a:ext cx="67" cy="168"/>
                <a:chOff x="340" y="402"/>
                <a:chExt cx="67" cy="168"/>
              </a:xfrm>
            </p:grpSpPr>
            <p:sp>
              <p:nvSpPr>
                <p:cNvPr id="34967" name="Line 69"/>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4968" name="Oval 70"/>
                <p:cNvSpPr>
                  <a:spLocks noChangeArrowheads="1"/>
                </p:cNvSpPr>
                <p:nvPr/>
              </p:nvSpPr>
              <p:spPr bwMode="auto">
                <a:xfrm>
                  <a:off x="340" y="402"/>
                  <a:ext cx="67" cy="137"/>
                </a:xfrm>
                <a:prstGeom prst="ellipse">
                  <a:avLst/>
                </a:prstGeom>
                <a:solidFill>
                  <a:srgbClr val="66FF33"/>
                </a:solidFill>
                <a:ln w="9525">
                  <a:noFill/>
                  <a:round/>
                  <a:headEnd/>
                  <a:tailEnd/>
                </a:ln>
              </p:spPr>
              <p:txBody>
                <a:bodyPr wrap="none" anchor="ctr"/>
                <a:lstStyle/>
                <a:p>
                  <a:pPr algn="ctr" rtl="0"/>
                  <a:endParaRPr lang="en-US" sz="800"/>
                </a:p>
              </p:txBody>
            </p:sp>
          </p:grpSp>
        </p:grpSp>
        <p:sp>
          <p:nvSpPr>
            <p:cNvPr id="34957" name="Text Box 71"/>
            <p:cNvSpPr txBox="1">
              <a:spLocks noChangeArrowheads="1"/>
            </p:cNvSpPr>
            <p:nvPr/>
          </p:nvSpPr>
          <p:spPr bwMode="auto">
            <a:xfrm>
              <a:off x="912" y="2880"/>
              <a:ext cx="220" cy="135"/>
            </a:xfrm>
            <a:prstGeom prst="rect">
              <a:avLst/>
            </a:prstGeom>
            <a:noFill/>
            <a:ln w="9525">
              <a:noFill/>
              <a:miter lim="800000"/>
              <a:headEnd/>
              <a:tailEnd/>
            </a:ln>
          </p:spPr>
          <p:txBody>
            <a:bodyPr wrap="none">
              <a:spAutoFit/>
            </a:bodyPr>
            <a:lstStyle/>
            <a:p>
              <a:pPr algn="l" rtl="0"/>
              <a:r>
                <a:rPr lang="he-IL" sz="800"/>
                <a:t>סעד</a:t>
              </a:r>
              <a:endParaRPr lang="en-US" sz="800"/>
            </a:p>
          </p:txBody>
        </p:sp>
        <p:sp>
          <p:nvSpPr>
            <p:cNvPr id="34958" name="Oval 72"/>
            <p:cNvSpPr>
              <a:spLocks noChangeArrowheads="1"/>
            </p:cNvSpPr>
            <p:nvPr/>
          </p:nvSpPr>
          <p:spPr bwMode="auto">
            <a:xfrm>
              <a:off x="912" y="2943"/>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17" name="Group 73"/>
          <p:cNvGrpSpPr>
            <a:grpSpLocks/>
          </p:cNvGrpSpPr>
          <p:nvPr/>
        </p:nvGrpSpPr>
        <p:grpSpPr bwMode="auto">
          <a:xfrm>
            <a:off x="3276600" y="849313"/>
            <a:ext cx="404813" cy="279400"/>
            <a:chOff x="2064" y="535"/>
            <a:chExt cx="255" cy="176"/>
          </a:xfrm>
        </p:grpSpPr>
        <p:sp>
          <p:nvSpPr>
            <p:cNvPr id="34951" name="Text Box 74"/>
            <p:cNvSpPr txBox="1">
              <a:spLocks noChangeArrowheads="1"/>
            </p:cNvSpPr>
            <p:nvPr/>
          </p:nvSpPr>
          <p:spPr bwMode="auto">
            <a:xfrm>
              <a:off x="2064" y="576"/>
              <a:ext cx="255" cy="135"/>
            </a:xfrm>
            <a:prstGeom prst="rect">
              <a:avLst/>
            </a:prstGeom>
            <a:noFill/>
            <a:ln w="9525">
              <a:noFill/>
              <a:miter lim="800000"/>
              <a:headEnd/>
              <a:tailEnd/>
            </a:ln>
          </p:spPr>
          <p:txBody>
            <a:bodyPr wrap="none">
              <a:spAutoFit/>
            </a:bodyPr>
            <a:lstStyle/>
            <a:p>
              <a:pPr algn="l" rtl="0"/>
              <a:r>
                <a:rPr lang="he-IL" sz="800"/>
                <a:t>ביריה</a:t>
              </a:r>
              <a:endParaRPr lang="en-US" sz="800"/>
            </a:p>
          </p:txBody>
        </p:sp>
        <p:grpSp>
          <p:nvGrpSpPr>
            <p:cNvPr id="18" name="Group 75"/>
            <p:cNvGrpSpPr>
              <a:grpSpLocks/>
            </p:cNvGrpSpPr>
            <p:nvPr/>
          </p:nvGrpSpPr>
          <p:grpSpPr bwMode="auto">
            <a:xfrm>
              <a:off x="2112" y="535"/>
              <a:ext cx="120" cy="89"/>
              <a:chOff x="1482" y="425"/>
              <a:chExt cx="150" cy="109"/>
            </a:xfrm>
          </p:grpSpPr>
          <p:sp>
            <p:nvSpPr>
              <p:cNvPr id="34954" name="AutoShape 76"/>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4955" name="AutoShape 77"/>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4953" name="Oval 78"/>
            <p:cNvSpPr>
              <a:spLocks noChangeArrowheads="1"/>
            </p:cNvSpPr>
            <p:nvPr/>
          </p:nvSpPr>
          <p:spPr bwMode="auto">
            <a:xfrm>
              <a:off x="2087" y="624"/>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19" name="Group 79"/>
          <p:cNvGrpSpPr>
            <a:grpSpLocks/>
          </p:cNvGrpSpPr>
          <p:nvPr/>
        </p:nvGrpSpPr>
        <p:grpSpPr bwMode="auto">
          <a:xfrm>
            <a:off x="2798763" y="2057400"/>
            <a:ext cx="603250" cy="290513"/>
            <a:chOff x="1763" y="1296"/>
            <a:chExt cx="380" cy="183"/>
          </a:xfrm>
        </p:grpSpPr>
        <p:sp>
          <p:nvSpPr>
            <p:cNvPr id="34944" name="Text Box 80"/>
            <p:cNvSpPr txBox="1">
              <a:spLocks noChangeArrowheads="1"/>
            </p:cNvSpPr>
            <p:nvPr/>
          </p:nvSpPr>
          <p:spPr bwMode="auto">
            <a:xfrm>
              <a:off x="1763" y="1344"/>
              <a:ext cx="301" cy="135"/>
            </a:xfrm>
            <a:prstGeom prst="rect">
              <a:avLst/>
            </a:prstGeom>
            <a:noFill/>
            <a:ln w="9525">
              <a:noFill/>
              <a:miter lim="800000"/>
              <a:headEnd/>
              <a:tailEnd/>
            </a:ln>
          </p:spPr>
          <p:txBody>
            <a:bodyPr wrap="none">
              <a:spAutoFit/>
            </a:bodyPr>
            <a:lstStyle/>
            <a:p>
              <a:pPr algn="l" rtl="0"/>
              <a:r>
                <a:rPr lang="he-IL" sz="800"/>
                <a:t>שלוחות</a:t>
              </a:r>
              <a:endParaRPr lang="en-US" sz="800"/>
            </a:p>
          </p:txBody>
        </p:sp>
        <p:grpSp>
          <p:nvGrpSpPr>
            <p:cNvPr id="20" name="Group 81"/>
            <p:cNvGrpSpPr>
              <a:grpSpLocks/>
            </p:cNvGrpSpPr>
            <p:nvPr/>
          </p:nvGrpSpPr>
          <p:grpSpPr bwMode="auto">
            <a:xfrm>
              <a:off x="1968" y="1296"/>
              <a:ext cx="175" cy="102"/>
              <a:chOff x="358" y="623"/>
              <a:chExt cx="217" cy="126"/>
            </a:xfrm>
          </p:grpSpPr>
          <p:sp>
            <p:nvSpPr>
              <p:cNvPr id="34947" name="Rectangle 82"/>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948" name="Freeform 83"/>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49" name="Rectangle 84"/>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50" name="Rectangle 85"/>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34946" name="Oval 86"/>
            <p:cNvSpPr>
              <a:spLocks noChangeArrowheads="1"/>
            </p:cNvSpPr>
            <p:nvPr/>
          </p:nvSpPr>
          <p:spPr bwMode="auto">
            <a:xfrm>
              <a:off x="2064" y="1398"/>
              <a:ext cx="25" cy="33"/>
            </a:xfrm>
            <a:prstGeom prst="ellipse">
              <a:avLst/>
            </a:prstGeom>
            <a:solidFill>
              <a:srgbClr val="FF6600"/>
            </a:solidFill>
            <a:ln w="9525">
              <a:noFill/>
              <a:round/>
              <a:headEnd/>
              <a:tailEnd/>
            </a:ln>
          </p:spPr>
          <p:txBody>
            <a:bodyPr wrap="none" anchor="ctr"/>
            <a:lstStyle/>
            <a:p>
              <a:pPr algn="ctr"/>
              <a:endParaRPr lang="en-US"/>
            </a:p>
          </p:txBody>
        </p:sp>
      </p:grpSp>
      <p:grpSp>
        <p:nvGrpSpPr>
          <p:cNvPr id="21" name="Group 87"/>
          <p:cNvGrpSpPr>
            <a:grpSpLocks/>
          </p:cNvGrpSpPr>
          <p:nvPr/>
        </p:nvGrpSpPr>
        <p:grpSpPr bwMode="auto">
          <a:xfrm>
            <a:off x="2268538" y="2636838"/>
            <a:ext cx="366712" cy="342900"/>
            <a:chOff x="1732" y="2443"/>
            <a:chExt cx="231" cy="216"/>
          </a:xfrm>
        </p:grpSpPr>
        <p:sp>
          <p:nvSpPr>
            <p:cNvPr id="34937" name="Text Box 88"/>
            <p:cNvSpPr txBox="1">
              <a:spLocks noChangeArrowheads="1"/>
            </p:cNvSpPr>
            <p:nvPr/>
          </p:nvSpPr>
          <p:spPr bwMode="auto">
            <a:xfrm>
              <a:off x="1732" y="2559"/>
              <a:ext cx="231" cy="100"/>
            </a:xfrm>
            <a:prstGeom prst="rect">
              <a:avLst/>
            </a:prstGeom>
            <a:noFill/>
            <a:ln w="9525">
              <a:noFill/>
              <a:miter lim="800000"/>
              <a:headEnd/>
              <a:tailEnd/>
            </a:ln>
          </p:spPr>
          <p:txBody>
            <a:bodyPr wrap="none" lIns="0" tIns="0" rIns="0" bIns="0">
              <a:spAutoFit/>
            </a:bodyPr>
            <a:lstStyle/>
            <a:p>
              <a:pPr>
                <a:lnSpc>
                  <a:spcPct val="65000"/>
                </a:lnSpc>
              </a:pPr>
              <a:r>
                <a:rPr lang="he-IL" sz="800"/>
                <a:t>כפר יעבץ</a:t>
              </a:r>
            </a:p>
            <a:p>
              <a:pPr>
                <a:lnSpc>
                  <a:spcPct val="65000"/>
                </a:lnSpc>
              </a:pPr>
              <a:r>
                <a:rPr lang="he-IL" sz="800"/>
                <a:t> (מכורה)</a:t>
              </a:r>
              <a:endParaRPr lang="en-US" sz="800"/>
            </a:p>
          </p:txBody>
        </p:sp>
        <p:sp>
          <p:nvSpPr>
            <p:cNvPr id="34938" name="Oval 89"/>
            <p:cNvSpPr>
              <a:spLocks noChangeArrowheads="1"/>
            </p:cNvSpPr>
            <p:nvPr/>
          </p:nvSpPr>
          <p:spPr bwMode="auto">
            <a:xfrm>
              <a:off x="1756" y="2508"/>
              <a:ext cx="41" cy="41"/>
            </a:xfrm>
            <a:prstGeom prst="ellipse">
              <a:avLst/>
            </a:prstGeom>
            <a:solidFill>
              <a:srgbClr val="FF6600"/>
            </a:solidFill>
            <a:ln w="9525">
              <a:noFill/>
              <a:round/>
              <a:headEnd/>
              <a:tailEnd/>
            </a:ln>
          </p:spPr>
          <p:txBody>
            <a:bodyPr wrap="none" anchor="ctr"/>
            <a:lstStyle/>
            <a:p>
              <a:pPr algn="ctr"/>
              <a:endParaRPr lang="en-US"/>
            </a:p>
          </p:txBody>
        </p:sp>
        <p:grpSp>
          <p:nvGrpSpPr>
            <p:cNvPr id="22" name="Group 90"/>
            <p:cNvGrpSpPr>
              <a:grpSpLocks/>
            </p:cNvGrpSpPr>
            <p:nvPr/>
          </p:nvGrpSpPr>
          <p:grpSpPr bwMode="auto">
            <a:xfrm>
              <a:off x="1776" y="2443"/>
              <a:ext cx="175" cy="102"/>
              <a:chOff x="358" y="623"/>
              <a:chExt cx="217" cy="126"/>
            </a:xfrm>
          </p:grpSpPr>
          <p:sp>
            <p:nvSpPr>
              <p:cNvPr id="34940" name="Rectangle 91"/>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941" name="Freeform 92"/>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42" name="Rectangle 93"/>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43" name="Rectangle 94"/>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23" name="Group 95"/>
          <p:cNvGrpSpPr>
            <a:grpSpLocks/>
          </p:cNvGrpSpPr>
          <p:nvPr/>
        </p:nvGrpSpPr>
        <p:grpSpPr bwMode="auto">
          <a:xfrm>
            <a:off x="2268538" y="3068638"/>
            <a:ext cx="303212" cy="263525"/>
            <a:chOff x="1664" y="2926"/>
            <a:chExt cx="191" cy="166"/>
          </a:xfrm>
        </p:grpSpPr>
        <p:sp>
          <p:nvSpPr>
            <p:cNvPr id="34930" name="Text Box 96"/>
            <p:cNvSpPr txBox="1">
              <a:spLocks noChangeArrowheads="1"/>
            </p:cNvSpPr>
            <p:nvPr/>
          </p:nvSpPr>
          <p:spPr bwMode="auto">
            <a:xfrm>
              <a:off x="1721" y="3015"/>
              <a:ext cx="134" cy="77"/>
            </a:xfrm>
            <a:prstGeom prst="rect">
              <a:avLst/>
            </a:prstGeom>
            <a:noFill/>
            <a:ln w="9525">
              <a:noFill/>
              <a:miter lim="800000"/>
              <a:headEnd/>
              <a:tailEnd/>
            </a:ln>
          </p:spPr>
          <p:txBody>
            <a:bodyPr wrap="none" lIns="0" tIns="0" rIns="0" bIns="0">
              <a:spAutoFit/>
            </a:bodyPr>
            <a:lstStyle/>
            <a:p>
              <a:r>
                <a:rPr lang="he-IL" sz="800"/>
                <a:t>תחיה</a:t>
              </a:r>
              <a:endParaRPr lang="en-US" sz="800"/>
            </a:p>
          </p:txBody>
        </p:sp>
        <p:sp>
          <p:nvSpPr>
            <p:cNvPr id="34931" name="Oval 97"/>
            <p:cNvSpPr>
              <a:spLocks noChangeArrowheads="1"/>
            </p:cNvSpPr>
            <p:nvPr/>
          </p:nvSpPr>
          <p:spPr bwMode="auto">
            <a:xfrm>
              <a:off x="1674" y="3036"/>
              <a:ext cx="41" cy="41"/>
            </a:xfrm>
            <a:prstGeom prst="ellipse">
              <a:avLst/>
            </a:prstGeom>
            <a:solidFill>
              <a:srgbClr val="FF6600"/>
            </a:solidFill>
            <a:ln w="9525">
              <a:noFill/>
              <a:round/>
              <a:headEnd/>
              <a:tailEnd/>
            </a:ln>
          </p:spPr>
          <p:txBody>
            <a:bodyPr wrap="none" anchor="ctr"/>
            <a:lstStyle/>
            <a:p>
              <a:pPr algn="ctr"/>
              <a:endParaRPr lang="en-US"/>
            </a:p>
          </p:txBody>
        </p:sp>
        <p:grpSp>
          <p:nvGrpSpPr>
            <p:cNvPr id="24" name="Group 98"/>
            <p:cNvGrpSpPr>
              <a:grpSpLocks/>
            </p:cNvGrpSpPr>
            <p:nvPr/>
          </p:nvGrpSpPr>
          <p:grpSpPr bwMode="auto">
            <a:xfrm>
              <a:off x="1664" y="2926"/>
              <a:ext cx="175" cy="102"/>
              <a:chOff x="358" y="623"/>
              <a:chExt cx="217" cy="126"/>
            </a:xfrm>
          </p:grpSpPr>
          <p:sp>
            <p:nvSpPr>
              <p:cNvPr id="34933" name="Rectangle 99"/>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934" name="Freeform 100"/>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35" name="Rectangle 101"/>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36" name="Rectangle 102"/>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25" name="Group 103"/>
          <p:cNvGrpSpPr>
            <a:grpSpLocks/>
          </p:cNvGrpSpPr>
          <p:nvPr/>
        </p:nvGrpSpPr>
        <p:grpSpPr bwMode="auto">
          <a:xfrm>
            <a:off x="973138" y="4484688"/>
            <a:ext cx="574675" cy="239712"/>
            <a:chOff x="612" y="3085"/>
            <a:chExt cx="362" cy="151"/>
          </a:xfrm>
        </p:grpSpPr>
        <p:sp>
          <p:nvSpPr>
            <p:cNvPr id="34923" name="Text Box 104"/>
            <p:cNvSpPr txBox="1">
              <a:spLocks noChangeArrowheads="1"/>
            </p:cNvSpPr>
            <p:nvPr/>
          </p:nvSpPr>
          <p:spPr bwMode="auto">
            <a:xfrm>
              <a:off x="612" y="3113"/>
              <a:ext cx="164" cy="77"/>
            </a:xfrm>
            <a:prstGeom prst="rect">
              <a:avLst/>
            </a:prstGeom>
            <a:noFill/>
            <a:ln w="9525">
              <a:noFill/>
              <a:miter lim="800000"/>
              <a:headEnd/>
              <a:tailEnd/>
            </a:ln>
          </p:spPr>
          <p:txBody>
            <a:bodyPr wrap="none" lIns="0" tIns="0" rIns="0" bIns="0">
              <a:spAutoFit/>
            </a:bodyPr>
            <a:lstStyle/>
            <a:p>
              <a:r>
                <a:rPr lang="he-IL" sz="800"/>
                <a:t>אחדות</a:t>
              </a:r>
              <a:endParaRPr lang="en-US" sz="800"/>
            </a:p>
          </p:txBody>
        </p:sp>
        <p:sp>
          <p:nvSpPr>
            <p:cNvPr id="34924" name="Oval 105"/>
            <p:cNvSpPr>
              <a:spLocks noChangeArrowheads="1"/>
            </p:cNvSpPr>
            <p:nvPr/>
          </p:nvSpPr>
          <p:spPr bwMode="auto">
            <a:xfrm>
              <a:off x="873" y="3195"/>
              <a:ext cx="41" cy="41"/>
            </a:xfrm>
            <a:prstGeom prst="ellipse">
              <a:avLst/>
            </a:prstGeom>
            <a:solidFill>
              <a:srgbClr val="FF6600"/>
            </a:solidFill>
            <a:ln w="9525">
              <a:noFill/>
              <a:round/>
              <a:headEnd/>
              <a:tailEnd/>
            </a:ln>
          </p:spPr>
          <p:txBody>
            <a:bodyPr wrap="none" anchor="ctr"/>
            <a:lstStyle/>
            <a:p>
              <a:pPr algn="ctr"/>
              <a:endParaRPr lang="en-US"/>
            </a:p>
          </p:txBody>
        </p:sp>
        <p:grpSp>
          <p:nvGrpSpPr>
            <p:cNvPr id="26" name="Group 106"/>
            <p:cNvGrpSpPr>
              <a:grpSpLocks/>
            </p:cNvGrpSpPr>
            <p:nvPr/>
          </p:nvGrpSpPr>
          <p:grpSpPr bwMode="auto">
            <a:xfrm>
              <a:off x="799" y="3085"/>
              <a:ext cx="175" cy="102"/>
              <a:chOff x="358" y="623"/>
              <a:chExt cx="217" cy="126"/>
            </a:xfrm>
          </p:grpSpPr>
          <p:sp>
            <p:nvSpPr>
              <p:cNvPr id="34926" name="Rectangle 107"/>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927" name="Freeform 108"/>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28" name="Rectangle 109"/>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29" name="Rectangle 110"/>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27" name="Group 111"/>
          <p:cNvGrpSpPr>
            <a:grpSpLocks/>
          </p:cNvGrpSpPr>
          <p:nvPr/>
        </p:nvGrpSpPr>
        <p:grpSpPr bwMode="auto">
          <a:xfrm>
            <a:off x="2987675" y="765175"/>
            <a:ext cx="227013" cy="314325"/>
            <a:chOff x="2411" y="727"/>
            <a:chExt cx="188" cy="237"/>
          </a:xfrm>
        </p:grpSpPr>
        <p:sp>
          <p:nvSpPr>
            <p:cNvPr id="34916" name="Text Box 112"/>
            <p:cNvSpPr txBox="1">
              <a:spLocks noChangeArrowheads="1"/>
            </p:cNvSpPr>
            <p:nvPr/>
          </p:nvSpPr>
          <p:spPr bwMode="auto">
            <a:xfrm>
              <a:off x="2448" y="872"/>
              <a:ext cx="151" cy="92"/>
            </a:xfrm>
            <a:prstGeom prst="rect">
              <a:avLst/>
            </a:prstGeom>
            <a:noFill/>
            <a:ln w="9525">
              <a:noFill/>
              <a:miter lim="800000"/>
              <a:headEnd/>
              <a:tailEnd/>
            </a:ln>
          </p:spPr>
          <p:txBody>
            <a:bodyPr wrap="none" lIns="0" tIns="0" rIns="0" bIns="0">
              <a:spAutoFit/>
            </a:bodyPr>
            <a:lstStyle/>
            <a:p>
              <a:pPr algn="l" rtl="0"/>
              <a:r>
                <a:rPr lang="he-IL" sz="800"/>
                <a:t>שחר</a:t>
              </a:r>
              <a:endParaRPr lang="en-US" sz="800"/>
            </a:p>
          </p:txBody>
        </p:sp>
        <p:sp>
          <p:nvSpPr>
            <p:cNvPr id="34917" name="Oval 113"/>
            <p:cNvSpPr>
              <a:spLocks noChangeArrowheads="1"/>
            </p:cNvSpPr>
            <p:nvPr/>
          </p:nvSpPr>
          <p:spPr bwMode="auto">
            <a:xfrm>
              <a:off x="2482" y="842"/>
              <a:ext cx="41" cy="41"/>
            </a:xfrm>
            <a:prstGeom prst="ellipse">
              <a:avLst/>
            </a:prstGeom>
            <a:solidFill>
              <a:srgbClr val="FF6600"/>
            </a:solidFill>
            <a:ln w="9525">
              <a:noFill/>
              <a:round/>
              <a:headEnd/>
              <a:tailEnd/>
            </a:ln>
          </p:spPr>
          <p:txBody>
            <a:bodyPr wrap="none" anchor="ctr"/>
            <a:lstStyle/>
            <a:p>
              <a:pPr algn="ctr"/>
              <a:endParaRPr lang="en-US"/>
            </a:p>
          </p:txBody>
        </p:sp>
        <p:grpSp>
          <p:nvGrpSpPr>
            <p:cNvPr id="28" name="Group 114"/>
            <p:cNvGrpSpPr>
              <a:grpSpLocks/>
            </p:cNvGrpSpPr>
            <p:nvPr/>
          </p:nvGrpSpPr>
          <p:grpSpPr bwMode="auto">
            <a:xfrm>
              <a:off x="2411" y="727"/>
              <a:ext cx="175" cy="102"/>
              <a:chOff x="358" y="623"/>
              <a:chExt cx="217" cy="126"/>
            </a:xfrm>
          </p:grpSpPr>
          <p:sp>
            <p:nvSpPr>
              <p:cNvPr id="34919" name="Rectangle 115"/>
              <p:cNvSpPr>
                <a:spLocks noChangeArrowheads="1"/>
              </p:cNvSpPr>
              <p:nvPr/>
            </p:nvSpPr>
            <p:spPr bwMode="auto">
              <a:xfrm>
                <a:off x="401" y="680"/>
                <a:ext cx="137" cy="69"/>
              </a:xfrm>
              <a:prstGeom prst="rect">
                <a:avLst/>
              </a:prstGeom>
              <a:solidFill>
                <a:schemeClr val="bg1"/>
              </a:solidFill>
              <a:ln w="6350">
                <a:solidFill>
                  <a:schemeClr val="tx2"/>
                </a:solidFill>
                <a:miter lim="800000"/>
                <a:headEnd/>
                <a:tailEnd/>
              </a:ln>
            </p:spPr>
            <p:txBody>
              <a:bodyPr wrap="none" anchor="ctr"/>
              <a:lstStyle/>
              <a:p>
                <a:endParaRPr lang="he-IL"/>
              </a:p>
            </p:txBody>
          </p:sp>
          <p:sp>
            <p:nvSpPr>
              <p:cNvPr id="34920" name="Freeform 116"/>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21" name="Rectangle 117"/>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22" name="Rectangle 118"/>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29" name="Group 119"/>
          <p:cNvGrpSpPr>
            <a:grpSpLocks/>
          </p:cNvGrpSpPr>
          <p:nvPr/>
        </p:nvGrpSpPr>
        <p:grpSpPr bwMode="auto">
          <a:xfrm>
            <a:off x="3151188" y="1262063"/>
            <a:ext cx="277812" cy="338137"/>
            <a:chOff x="2552" y="1169"/>
            <a:chExt cx="175" cy="213"/>
          </a:xfrm>
        </p:grpSpPr>
        <p:sp>
          <p:nvSpPr>
            <p:cNvPr id="34909" name="Text Box 120"/>
            <p:cNvSpPr txBox="1">
              <a:spLocks noChangeArrowheads="1"/>
            </p:cNvSpPr>
            <p:nvPr/>
          </p:nvSpPr>
          <p:spPr bwMode="auto">
            <a:xfrm>
              <a:off x="2586" y="1305"/>
              <a:ext cx="117" cy="77"/>
            </a:xfrm>
            <a:prstGeom prst="rect">
              <a:avLst/>
            </a:prstGeom>
            <a:noFill/>
            <a:ln w="9525">
              <a:noFill/>
              <a:miter lim="800000"/>
              <a:headEnd/>
              <a:tailEnd/>
            </a:ln>
          </p:spPr>
          <p:txBody>
            <a:bodyPr wrap="none" lIns="0" tIns="0" rIns="0" bIns="0">
              <a:spAutoFit/>
            </a:bodyPr>
            <a:lstStyle/>
            <a:p>
              <a:r>
                <a:rPr lang="he-IL" sz="800"/>
                <a:t>לביא</a:t>
              </a:r>
              <a:endParaRPr lang="en-US" sz="800"/>
            </a:p>
          </p:txBody>
        </p:sp>
        <p:grpSp>
          <p:nvGrpSpPr>
            <p:cNvPr id="30" name="Group 121"/>
            <p:cNvGrpSpPr>
              <a:grpSpLocks/>
            </p:cNvGrpSpPr>
            <p:nvPr/>
          </p:nvGrpSpPr>
          <p:grpSpPr bwMode="auto">
            <a:xfrm>
              <a:off x="2552" y="1169"/>
              <a:ext cx="175" cy="102"/>
              <a:chOff x="358" y="623"/>
              <a:chExt cx="217" cy="126"/>
            </a:xfrm>
          </p:grpSpPr>
          <p:sp>
            <p:nvSpPr>
              <p:cNvPr id="34912" name="Rectangle 122"/>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913" name="Freeform 123"/>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14" name="Rectangle 124"/>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15" name="Rectangle 125"/>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34911" name="Oval 126"/>
            <p:cNvSpPr>
              <a:spLocks noChangeArrowheads="1"/>
            </p:cNvSpPr>
            <p:nvPr/>
          </p:nvSpPr>
          <p:spPr bwMode="auto">
            <a:xfrm>
              <a:off x="2622" y="1279"/>
              <a:ext cx="41" cy="41"/>
            </a:xfrm>
            <a:prstGeom prst="ellipse">
              <a:avLst/>
            </a:prstGeom>
            <a:solidFill>
              <a:srgbClr val="FF6600"/>
            </a:solidFill>
            <a:ln w="9525">
              <a:noFill/>
              <a:round/>
              <a:headEnd/>
              <a:tailEnd/>
            </a:ln>
          </p:spPr>
          <p:txBody>
            <a:bodyPr wrap="none" anchor="ctr"/>
            <a:lstStyle/>
            <a:p>
              <a:pPr algn="ctr"/>
              <a:endParaRPr lang="en-US"/>
            </a:p>
          </p:txBody>
        </p:sp>
      </p:grpSp>
      <p:grpSp>
        <p:nvGrpSpPr>
          <p:cNvPr id="31" name="Group 127"/>
          <p:cNvGrpSpPr>
            <a:grpSpLocks/>
          </p:cNvGrpSpPr>
          <p:nvPr/>
        </p:nvGrpSpPr>
        <p:grpSpPr bwMode="auto">
          <a:xfrm>
            <a:off x="2195513" y="3141663"/>
            <a:ext cx="609600" cy="263525"/>
            <a:chOff x="2544" y="2880"/>
            <a:chExt cx="384" cy="166"/>
          </a:xfrm>
        </p:grpSpPr>
        <p:sp>
          <p:nvSpPr>
            <p:cNvPr id="34902" name="Text Box 128"/>
            <p:cNvSpPr txBox="1">
              <a:spLocks noChangeArrowheads="1"/>
            </p:cNvSpPr>
            <p:nvPr/>
          </p:nvSpPr>
          <p:spPr bwMode="auto">
            <a:xfrm>
              <a:off x="2629" y="2969"/>
              <a:ext cx="299" cy="77"/>
            </a:xfrm>
            <a:prstGeom prst="rect">
              <a:avLst/>
            </a:prstGeom>
            <a:noFill/>
            <a:ln w="9525">
              <a:noFill/>
              <a:miter lim="800000"/>
              <a:headEnd/>
              <a:tailEnd/>
            </a:ln>
          </p:spPr>
          <p:txBody>
            <a:bodyPr wrap="none" lIns="0" tIns="0" rIns="0" bIns="0">
              <a:spAutoFit/>
            </a:bodyPr>
            <a:lstStyle/>
            <a:p>
              <a:r>
                <a:rPr lang="he-IL" sz="800"/>
                <a:t>בארות יצחק</a:t>
              </a:r>
              <a:endParaRPr lang="en-US" sz="800"/>
            </a:p>
          </p:txBody>
        </p:sp>
        <p:sp>
          <p:nvSpPr>
            <p:cNvPr id="34903" name="Oval 129"/>
            <p:cNvSpPr>
              <a:spLocks noChangeArrowheads="1"/>
            </p:cNvSpPr>
            <p:nvPr/>
          </p:nvSpPr>
          <p:spPr bwMode="auto">
            <a:xfrm>
              <a:off x="2554" y="2990"/>
              <a:ext cx="41" cy="41"/>
            </a:xfrm>
            <a:prstGeom prst="ellipse">
              <a:avLst/>
            </a:prstGeom>
            <a:solidFill>
              <a:srgbClr val="FF6600"/>
            </a:solidFill>
            <a:ln w="9525">
              <a:noFill/>
              <a:round/>
              <a:headEnd/>
              <a:tailEnd/>
            </a:ln>
          </p:spPr>
          <p:txBody>
            <a:bodyPr wrap="none" anchor="ctr"/>
            <a:lstStyle/>
            <a:p>
              <a:pPr algn="ctr"/>
              <a:endParaRPr lang="en-US"/>
            </a:p>
          </p:txBody>
        </p:sp>
        <p:grpSp>
          <p:nvGrpSpPr>
            <p:cNvPr id="34945" name="Group 130"/>
            <p:cNvGrpSpPr>
              <a:grpSpLocks/>
            </p:cNvGrpSpPr>
            <p:nvPr/>
          </p:nvGrpSpPr>
          <p:grpSpPr bwMode="auto">
            <a:xfrm>
              <a:off x="2544" y="2880"/>
              <a:ext cx="175" cy="102"/>
              <a:chOff x="358" y="623"/>
              <a:chExt cx="217" cy="126"/>
            </a:xfrm>
          </p:grpSpPr>
          <p:sp>
            <p:nvSpPr>
              <p:cNvPr id="34905" name="Rectangle 131"/>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906" name="Freeform 132"/>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07" name="Rectangle 133"/>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08" name="Rectangle 134"/>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34952" name="Group 135"/>
          <p:cNvGrpSpPr>
            <a:grpSpLocks/>
          </p:cNvGrpSpPr>
          <p:nvPr/>
        </p:nvGrpSpPr>
        <p:grpSpPr bwMode="auto">
          <a:xfrm>
            <a:off x="2339975" y="3429000"/>
            <a:ext cx="307975" cy="385763"/>
            <a:chOff x="2542" y="2926"/>
            <a:chExt cx="194" cy="243"/>
          </a:xfrm>
        </p:grpSpPr>
        <p:sp>
          <p:nvSpPr>
            <p:cNvPr id="34895" name="Text Box 136"/>
            <p:cNvSpPr txBox="1">
              <a:spLocks noChangeArrowheads="1"/>
            </p:cNvSpPr>
            <p:nvPr/>
          </p:nvSpPr>
          <p:spPr bwMode="auto">
            <a:xfrm>
              <a:off x="2542" y="3015"/>
              <a:ext cx="194" cy="154"/>
            </a:xfrm>
            <a:prstGeom prst="rect">
              <a:avLst/>
            </a:prstGeom>
            <a:noFill/>
            <a:ln w="9525">
              <a:noFill/>
              <a:miter lim="800000"/>
              <a:headEnd/>
              <a:tailEnd/>
            </a:ln>
          </p:spPr>
          <p:txBody>
            <a:bodyPr wrap="none" lIns="0" tIns="0" rIns="0" bIns="0">
              <a:spAutoFit/>
            </a:bodyPr>
            <a:lstStyle/>
            <a:p>
              <a:r>
                <a:rPr lang="he-IL" sz="800"/>
                <a:t>חדיד</a:t>
              </a:r>
            </a:p>
            <a:p>
              <a:r>
                <a:rPr lang="he-IL" sz="800"/>
                <a:t> (תחיה)</a:t>
              </a:r>
              <a:endParaRPr lang="en-US" sz="800"/>
            </a:p>
          </p:txBody>
        </p:sp>
        <p:sp>
          <p:nvSpPr>
            <p:cNvPr id="34896" name="Oval 137"/>
            <p:cNvSpPr>
              <a:spLocks noChangeArrowheads="1"/>
            </p:cNvSpPr>
            <p:nvPr/>
          </p:nvSpPr>
          <p:spPr bwMode="auto">
            <a:xfrm>
              <a:off x="2555" y="3036"/>
              <a:ext cx="41" cy="41"/>
            </a:xfrm>
            <a:prstGeom prst="ellipse">
              <a:avLst/>
            </a:prstGeom>
            <a:solidFill>
              <a:srgbClr val="FF6600"/>
            </a:solidFill>
            <a:ln w="9525">
              <a:noFill/>
              <a:round/>
              <a:headEnd/>
              <a:tailEnd/>
            </a:ln>
          </p:spPr>
          <p:txBody>
            <a:bodyPr wrap="none" anchor="ctr"/>
            <a:lstStyle/>
            <a:p>
              <a:pPr algn="ctr"/>
              <a:endParaRPr lang="en-US"/>
            </a:p>
          </p:txBody>
        </p:sp>
        <p:grpSp>
          <p:nvGrpSpPr>
            <p:cNvPr id="34956" name="Group 138"/>
            <p:cNvGrpSpPr>
              <a:grpSpLocks/>
            </p:cNvGrpSpPr>
            <p:nvPr/>
          </p:nvGrpSpPr>
          <p:grpSpPr bwMode="auto">
            <a:xfrm>
              <a:off x="2545" y="2926"/>
              <a:ext cx="175" cy="102"/>
              <a:chOff x="358" y="623"/>
              <a:chExt cx="217" cy="126"/>
            </a:xfrm>
          </p:grpSpPr>
          <p:sp>
            <p:nvSpPr>
              <p:cNvPr id="34898" name="Rectangle 139"/>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899" name="Freeform 140"/>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900" name="Rectangle 141"/>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901" name="Rectangle 142"/>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34966" name="Group 143"/>
          <p:cNvGrpSpPr>
            <a:grpSpLocks/>
          </p:cNvGrpSpPr>
          <p:nvPr/>
        </p:nvGrpSpPr>
        <p:grpSpPr bwMode="auto">
          <a:xfrm>
            <a:off x="1525588" y="3962400"/>
            <a:ext cx="303212" cy="411163"/>
            <a:chOff x="1080" y="3668"/>
            <a:chExt cx="191" cy="259"/>
          </a:xfrm>
        </p:grpSpPr>
        <p:sp>
          <p:nvSpPr>
            <p:cNvPr id="34888" name="Text Box 144"/>
            <p:cNvSpPr txBox="1">
              <a:spLocks noChangeArrowheads="1"/>
            </p:cNvSpPr>
            <p:nvPr/>
          </p:nvSpPr>
          <p:spPr bwMode="auto">
            <a:xfrm>
              <a:off x="1080" y="3827"/>
              <a:ext cx="191" cy="100"/>
            </a:xfrm>
            <a:prstGeom prst="rect">
              <a:avLst/>
            </a:prstGeom>
            <a:noFill/>
            <a:ln w="9525">
              <a:noFill/>
              <a:miter lim="800000"/>
              <a:headEnd/>
              <a:tailEnd/>
            </a:ln>
          </p:spPr>
          <p:txBody>
            <a:bodyPr wrap="none" lIns="0" tIns="0" rIns="0" bIns="0">
              <a:spAutoFit/>
            </a:bodyPr>
            <a:lstStyle/>
            <a:p>
              <a:pPr algn="ctr">
                <a:lnSpc>
                  <a:spcPct val="65000"/>
                </a:lnSpc>
              </a:pPr>
              <a:r>
                <a:rPr lang="he-IL" sz="800"/>
                <a:t>משואות</a:t>
              </a:r>
            </a:p>
            <a:p>
              <a:pPr algn="ctr">
                <a:lnSpc>
                  <a:spcPct val="65000"/>
                </a:lnSpc>
              </a:pPr>
              <a:r>
                <a:rPr lang="he-IL" sz="800"/>
                <a:t>יצחק</a:t>
              </a:r>
              <a:endParaRPr lang="en-US" sz="800"/>
            </a:p>
          </p:txBody>
        </p:sp>
        <p:sp>
          <p:nvSpPr>
            <p:cNvPr id="34889" name="Oval 145"/>
            <p:cNvSpPr>
              <a:spLocks noChangeArrowheads="1"/>
            </p:cNvSpPr>
            <p:nvPr/>
          </p:nvSpPr>
          <p:spPr bwMode="auto">
            <a:xfrm>
              <a:off x="1157" y="3778"/>
              <a:ext cx="41" cy="41"/>
            </a:xfrm>
            <a:prstGeom prst="ellipse">
              <a:avLst/>
            </a:prstGeom>
            <a:solidFill>
              <a:srgbClr val="FF6600"/>
            </a:solidFill>
            <a:ln w="9525">
              <a:noFill/>
              <a:round/>
              <a:headEnd/>
              <a:tailEnd/>
            </a:ln>
          </p:spPr>
          <p:txBody>
            <a:bodyPr wrap="none" anchor="ctr"/>
            <a:lstStyle/>
            <a:p>
              <a:pPr algn="ctr"/>
              <a:endParaRPr lang="en-US"/>
            </a:p>
          </p:txBody>
        </p:sp>
        <p:grpSp>
          <p:nvGrpSpPr>
            <p:cNvPr id="34969" name="Group 146"/>
            <p:cNvGrpSpPr>
              <a:grpSpLocks/>
            </p:cNvGrpSpPr>
            <p:nvPr/>
          </p:nvGrpSpPr>
          <p:grpSpPr bwMode="auto">
            <a:xfrm>
              <a:off x="1088" y="3668"/>
              <a:ext cx="175" cy="102"/>
              <a:chOff x="358" y="623"/>
              <a:chExt cx="217" cy="126"/>
            </a:xfrm>
          </p:grpSpPr>
          <p:sp>
            <p:nvSpPr>
              <p:cNvPr id="34891" name="Rectangle 147"/>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892" name="Freeform 148"/>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893" name="Rectangle 149"/>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894" name="Rectangle 150"/>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11456" name="Group 151"/>
          <p:cNvGrpSpPr>
            <a:grpSpLocks/>
          </p:cNvGrpSpPr>
          <p:nvPr/>
        </p:nvGrpSpPr>
        <p:grpSpPr bwMode="auto">
          <a:xfrm>
            <a:off x="1836738" y="4038600"/>
            <a:ext cx="449262" cy="276225"/>
            <a:chOff x="1056" y="3668"/>
            <a:chExt cx="283" cy="174"/>
          </a:xfrm>
        </p:grpSpPr>
        <p:sp>
          <p:nvSpPr>
            <p:cNvPr id="34881" name="Text Box 152"/>
            <p:cNvSpPr txBox="1">
              <a:spLocks noChangeArrowheads="1"/>
            </p:cNvSpPr>
            <p:nvPr/>
          </p:nvSpPr>
          <p:spPr bwMode="auto">
            <a:xfrm>
              <a:off x="1121" y="3792"/>
              <a:ext cx="218" cy="50"/>
            </a:xfrm>
            <a:prstGeom prst="rect">
              <a:avLst/>
            </a:prstGeom>
            <a:noFill/>
            <a:ln w="9525">
              <a:noFill/>
              <a:miter lim="800000"/>
              <a:headEnd/>
              <a:tailEnd/>
            </a:ln>
          </p:spPr>
          <p:txBody>
            <a:bodyPr wrap="none" lIns="0" tIns="0" rIns="0" bIns="0">
              <a:spAutoFit/>
            </a:bodyPr>
            <a:lstStyle/>
            <a:p>
              <a:pPr algn="ctr">
                <a:lnSpc>
                  <a:spcPct val="65000"/>
                </a:lnSpc>
              </a:pPr>
              <a:r>
                <a:rPr lang="he-IL" sz="800"/>
                <a:t>עין צורים</a:t>
              </a:r>
              <a:endParaRPr lang="en-US" sz="800"/>
            </a:p>
          </p:txBody>
        </p:sp>
        <p:sp>
          <p:nvSpPr>
            <p:cNvPr id="34882" name="Oval 153"/>
            <p:cNvSpPr>
              <a:spLocks noChangeArrowheads="1"/>
            </p:cNvSpPr>
            <p:nvPr/>
          </p:nvSpPr>
          <p:spPr bwMode="auto">
            <a:xfrm>
              <a:off x="1056" y="3778"/>
              <a:ext cx="41" cy="41"/>
            </a:xfrm>
            <a:prstGeom prst="ellipse">
              <a:avLst/>
            </a:prstGeom>
            <a:solidFill>
              <a:srgbClr val="FF6600"/>
            </a:solidFill>
            <a:ln w="9525">
              <a:noFill/>
              <a:round/>
              <a:headEnd/>
              <a:tailEnd/>
            </a:ln>
          </p:spPr>
          <p:txBody>
            <a:bodyPr wrap="none" anchor="ctr"/>
            <a:lstStyle/>
            <a:p>
              <a:pPr algn="ctr"/>
              <a:endParaRPr lang="en-US"/>
            </a:p>
          </p:txBody>
        </p:sp>
        <p:grpSp>
          <p:nvGrpSpPr>
            <p:cNvPr id="11457" name="Group 154"/>
            <p:cNvGrpSpPr>
              <a:grpSpLocks/>
            </p:cNvGrpSpPr>
            <p:nvPr/>
          </p:nvGrpSpPr>
          <p:grpSpPr bwMode="auto">
            <a:xfrm>
              <a:off x="1088" y="3668"/>
              <a:ext cx="175" cy="102"/>
              <a:chOff x="358" y="623"/>
              <a:chExt cx="217" cy="126"/>
            </a:xfrm>
          </p:grpSpPr>
          <p:sp>
            <p:nvSpPr>
              <p:cNvPr id="34884" name="Rectangle 155"/>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885" name="Freeform 156"/>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886" name="Rectangle 157"/>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887" name="Rectangle 158"/>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11458" name="Group 159"/>
          <p:cNvGrpSpPr>
            <a:grpSpLocks/>
          </p:cNvGrpSpPr>
          <p:nvPr/>
        </p:nvGrpSpPr>
        <p:grpSpPr bwMode="auto">
          <a:xfrm>
            <a:off x="1524000" y="3657600"/>
            <a:ext cx="354013" cy="339725"/>
            <a:chOff x="1095" y="3382"/>
            <a:chExt cx="223" cy="214"/>
          </a:xfrm>
        </p:grpSpPr>
        <p:sp>
          <p:nvSpPr>
            <p:cNvPr id="34874" name="Text Box 160"/>
            <p:cNvSpPr txBox="1">
              <a:spLocks noChangeArrowheads="1"/>
            </p:cNvSpPr>
            <p:nvPr/>
          </p:nvSpPr>
          <p:spPr bwMode="auto">
            <a:xfrm>
              <a:off x="1095" y="3519"/>
              <a:ext cx="223" cy="77"/>
            </a:xfrm>
            <a:prstGeom prst="rect">
              <a:avLst/>
            </a:prstGeom>
            <a:noFill/>
            <a:ln w="9525">
              <a:noFill/>
              <a:miter lim="800000"/>
              <a:headEnd/>
              <a:tailEnd/>
            </a:ln>
          </p:spPr>
          <p:txBody>
            <a:bodyPr wrap="none" lIns="0" tIns="0" rIns="18000" bIns="0">
              <a:spAutoFit/>
            </a:bodyPr>
            <a:lstStyle/>
            <a:p>
              <a:pPr algn="ctr"/>
              <a:r>
                <a:rPr lang="he-IL" sz="800"/>
                <a:t>בני דרום</a:t>
              </a:r>
              <a:endParaRPr lang="en-US" sz="800"/>
            </a:p>
          </p:txBody>
        </p:sp>
        <p:sp>
          <p:nvSpPr>
            <p:cNvPr id="34875" name="Oval 161"/>
            <p:cNvSpPr>
              <a:spLocks noChangeArrowheads="1"/>
            </p:cNvSpPr>
            <p:nvPr/>
          </p:nvSpPr>
          <p:spPr bwMode="auto">
            <a:xfrm>
              <a:off x="1206" y="3498"/>
              <a:ext cx="41" cy="41"/>
            </a:xfrm>
            <a:prstGeom prst="ellipse">
              <a:avLst/>
            </a:prstGeom>
            <a:solidFill>
              <a:srgbClr val="FF6600"/>
            </a:solidFill>
            <a:ln w="9525">
              <a:noFill/>
              <a:round/>
              <a:headEnd/>
              <a:tailEnd/>
            </a:ln>
          </p:spPr>
          <p:txBody>
            <a:bodyPr wrap="none" anchor="ctr"/>
            <a:lstStyle/>
            <a:p>
              <a:pPr algn="ctr"/>
              <a:endParaRPr lang="en-US"/>
            </a:p>
          </p:txBody>
        </p:sp>
        <p:grpSp>
          <p:nvGrpSpPr>
            <p:cNvPr id="11459" name="Group 162"/>
            <p:cNvGrpSpPr>
              <a:grpSpLocks/>
            </p:cNvGrpSpPr>
            <p:nvPr/>
          </p:nvGrpSpPr>
          <p:grpSpPr bwMode="auto">
            <a:xfrm>
              <a:off x="1139" y="3382"/>
              <a:ext cx="175" cy="102"/>
              <a:chOff x="358" y="623"/>
              <a:chExt cx="217" cy="126"/>
            </a:xfrm>
          </p:grpSpPr>
          <p:sp>
            <p:nvSpPr>
              <p:cNvPr id="34877" name="Rectangle 163"/>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878" name="Freeform 164"/>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879" name="Rectangle 165"/>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880" name="Rectangle 166"/>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grpSp>
        <p:nvGrpSpPr>
          <p:cNvPr id="11460" name="Group 167"/>
          <p:cNvGrpSpPr>
            <a:grpSpLocks/>
          </p:cNvGrpSpPr>
          <p:nvPr/>
        </p:nvGrpSpPr>
        <p:grpSpPr bwMode="auto">
          <a:xfrm>
            <a:off x="2189163" y="1560513"/>
            <a:ext cx="325437" cy="344487"/>
            <a:chOff x="1661" y="1469"/>
            <a:chExt cx="205" cy="217"/>
          </a:xfrm>
        </p:grpSpPr>
        <p:sp>
          <p:nvSpPr>
            <p:cNvPr id="34867" name="Text Box 168"/>
            <p:cNvSpPr txBox="1">
              <a:spLocks noChangeArrowheads="1"/>
            </p:cNvSpPr>
            <p:nvPr/>
          </p:nvSpPr>
          <p:spPr bwMode="auto">
            <a:xfrm>
              <a:off x="1663" y="1609"/>
              <a:ext cx="203" cy="77"/>
            </a:xfrm>
            <a:prstGeom prst="rect">
              <a:avLst/>
            </a:prstGeom>
            <a:noFill/>
            <a:ln w="9525">
              <a:noFill/>
              <a:miter lim="800000"/>
              <a:headEnd/>
              <a:tailEnd/>
            </a:ln>
          </p:spPr>
          <p:txBody>
            <a:bodyPr wrap="none" lIns="0" tIns="0" rIns="0" bIns="0">
              <a:spAutoFit/>
            </a:bodyPr>
            <a:lstStyle/>
            <a:p>
              <a:r>
                <a:rPr lang="he-IL" sz="800"/>
                <a:t>ניר עציון</a:t>
              </a:r>
              <a:endParaRPr lang="en-US" sz="800"/>
            </a:p>
          </p:txBody>
        </p:sp>
        <p:sp>
          <p:nvSpPr>
            <p:cNvPr id="34868" name="Oval 169"/>
            <p:cNvSpPr>
              <a:spLocks noChangeArrowheads="1"/>
            </p:cNvSpPr>
            <p:nvPr/>
          </p:nvSpPr>
          <p:spPr bwMode="auto">
            <a:xfrm>
              <a:off x="1732" y="1584"/>
              <a:ext cx="41" cy="41"/>
            </a:xfrm>
            <a:prstGeom prst="ellipse">
              <a:avLst/>
            </a:prstGeom>
            <a:solidFill>
              <a:srgbClr val="FF6600"/>
            </a:solidFill>
            <a:ln w="9525">
              <a:noFill/>
              <a:round/>
              <a:headEnd/>
              <a:tailEnd/>
            </a:ln>
          </p:spPr>
          <p:txBody>
            <a:bodyPr wrap="none" anchor="ctr"/>
            <a:lstStyle/>
            <a:p>
              <a:pPr algn="ctr"/>
              <a:endParaRPr lang="en-US"/>
            </a:p>
          </p:txBody>
        </p:sp>
        <p:grpSp>
          <p:nvGrpSpPr>
            <p:cNvPr id="11462" name="Group 170"/>
            <p:cNvGrpSpPr>
              <a:grpSpLocks/>
            </p:cNvGrpSpPr>
            <p:nvPr/>
          </p:nvGrpSpPr>
          <p:grpSpPr bwMode="auto">
            <a:xfrm>
              <a:off x="1661" y="1469"/>
              <a:ext cx="175" cy="102"/>
              <a:chOff x="358" y="623"/>
              <a:chExt cx="217" cy="126"/>
            </a:xfrm>
          </p:grpSpPr>
          <p:sp>
            <p:nvSpPr>
              <p:cNvPr id="34870" name="Rectangle 171"/>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871" name="Freeform 172"/>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872" name="Rectangle 173"/>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873" name="Rectangle 174"/>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grpSp>
      <p:sp>
        <p:nvSpPr>
          <p:cNvPr id="34837" name="Text Box 175"/>
          <p:cNvSpPr txBox="1">
            <a:spLocks noChangeArrowheads="1"/>
          </p:cNvSpPr>
          <p:nvPr/>
        </p:nvSpPr>
        <p:spPr bwMode="auto">
          <a:xfrm>
            <a:off x="533400" y="228600"/>
            <a:ext cx="2316163" cy="244475"/>
          </a:xfrm>
          <a:prstGeom prst="rect">
            <a:avLst/>
          </a:prstGeom>
          <a:noFill/>
          <a:ln w="9525" algn="ctr">
            <a:noFill/>
            <a:miter lim="800000"/>
            <a:headEnd/>
            <a:tailEnd/>
          </a:ln>
        </p:spPr>
        <p:txBody>
          <a:bodyPr wrap="none">
            <a:spAutoFit/>
          </a:bodyPr>
          <a:lstStyle/>
          <a:p>
            <a:pPr algn="ctr"/>
            <a:r>
              <a:rPr lang="he-IL" sz="1000" b="1">
                <a:solidFill>
                  <a:schemeClr val="accent1"/>
                </a:solidFill>
              </a:rPr>
              <a:t>העשייה ההתיישבותית בשנים 1947-1950</a:t>
            </a:r>
            <a:endParaRPr lang="en-US" sz="1000" b="1">
              <a:solidFill>
                <a:schemeClr val="accent1"/>
              </a:solidFill>
            </a:endParaRPr>
          </a:p>
        </p:txBody>
      </p:sp>
      <p:grpSp>
        <p:nvGrpSpPr>
          <p:cNvPr id="11463" name="Group 176"/>
          <p:cNvGrpSpPr>
            <a:grpSpLocks/>
          </p:cNvGrpSpPr>
          <p:nvPr/>
        </p:nvGrpSpPr>
        <p:grpSpPr bwMode="auto">
          <a:xfrm>
            <a:off x="685800" y="441325"/>
            <a:ext cx="2057400" cy="244475"/>
            <a:chOff x="432" y="278"/>
            <a:chExt cx="1296" cy="154"/>
          </a:xfrm>
        </p:grpSpPr>
        <p:grpSp>
          <p:nvGrpSpPr>
            <p:cNvPr id="11464" name="Group 177"/>
            <p:cNvGrpSpPr>
              <a:grpSpLocks/>
            </p:cNvGrpSpPr>
            <p:nvPr/>
          </p:nvGrpSpPr>
          <p:grpSpPr bwMode="auto">
            <a:xfrm>
              <a:off x="1333" y="320"/>
              <a:ext cx="107" cy="78"/>
              <a:chOff x="1482" y="425"/>
              <a:chExt cx="150" cy="109"/>
            </a:xfrm>
          </p:grpSpPr>
          <p:sp>
            <p:nvSpPr>
              <p:cNvPr id="34865" name="AutoShape 178"/>
              <p:cNvSpPr>
                <a:spLocks noChangeArrowheads="1"/>
              </p:cNvSpPr>
              <p:nvPr/>
            </p:nvSpPr>
            <p:spPr bwMode="auto">
              <a:xfrm>
                <a:off x="1482" y="425"/>
                <a:ext cx="150" cy="109"/>
              </a:xfrm>
              <a:prstGeom prst="triangle">
                <a:avLst>
                  <a:gd name="adj" fmla="val 50000"/>
                </a:avLst>
              </a:prstGeom>
              <a:solidFill>
                <a:srgbClr val="D1B075"/>
              </a:solidFill>
              <a:ln w="6350" algn="ctr">
                <a:solidFill>
                  <a:srgbClr val="977331"/>
                </a:solidFill>
                <a:miter lim="800000"/>
                <a:headEnd/>
                <a:tailEnd/>
              </a:ln>
            </p:spPr>
            <p:txBody>
              <a:bodyPr wrap="none" anchor="ctr"/>
              <a:lstStyle/>
              <a:p>
                <a:endParaRPr lang="he-IL"/>
              </a:p>
            </p:txBody>
          </p:sp>
          <p:sp>
            <p:nvSpPr>
              <p:cNvPr id="34866" name="AutoShape 179"/>
              <p:cNvSpPr>
                <a:spLocks noChangeArrowheads="1"/>
              </p:cNvSpPr>
              <p:nvPr/>
            </p:nvSpPr>
            <p:spPr bwMode="auto">
              <a:xfrm>
                <a:off x="1529" y="478"/>
                <a:ext cx="59" cy="54"/>
              </a:xfrm>
              <a:prstGeom prst="triangle">
                <a:avLst>
                  <a:gd name="adj" fmla="val 50000"/>
                </a:avLst>
              </a:prstGeom>
              <a:solidFill>
                <a:srgbClr val="977331"/>
              </a:solidFill>
              <a:ln w="6350" algn="ctr">
                <a:solidFill>
                  <a:srgbClr val="977331"/>
                </a:solidFill>
                <a:miter lim="800000"/>
                <a:headEnd/>
                <a:tailEnd/>
              </a:ln>
            </p:spPr>
            <p:txBody>
              <a:bodyPr wrap="none" anchor="ctr"/>
              <a:lstStyle/>
              <a:p>
                <a:endParaRPr lang="he-IL"/>
              </a:p>
            </p:txBody>
          </p:sp>
        </p:grpSp>
        <p:sp>
          <p:nvSpPr>
            <p:cNvPr id="34848" name="Text Box 180"/>
            <p:cNvSpPr txBox="1">
              <a:spLocks noChangeArrowheads="1"/>
            </p:cNvSpPr>
            <p:nvPr/>
          </p:nvSpPr>
          <p:spPr bwMode="auto">
            <a:xfrm>
              <a:off x="551" y="278"/>
              <a:ext cx="1177" cy="154"/>
            </a:xfrm>
            <a:prstGeom prst="rect">
              <a:avLst/>
            </a:prstGeom>
            <a:noFill/>
            <a:ln w="9525" algn="ctr">
              <a:noFill/>
              <a:miter lim="800000"/>
              <a:headEnd/>
              <a:tailEnd/>
            </a:ln>
          </p:spPr>
          <p:txBody>
            <a:bodyPr wrap="none">
              <a:spAutoFit/>
            </a:bodyPr>
            <a:lstStyle/>
            <a:p>
              <a:r>
                <a:rPr lang="he-IL" sz="1000" b="1">
                  <a:solidFill>
                    <a:schemeClr val="accent1"/>
                  </a:solidFill>
                </a:rPr>
                <a:t>זמני -         ותיק -             חדש -</a:t>
              </a:r>
              <a:endParaRPr lang="en-US" sz="1000" b="1">
                <a:solidFill>
                  <a:schemeClr val="accent1"/>
                </a:solidFill>
              </a:endParaRPr>
            </a:p>
          </p:txBody>
        </p:sp>
        <p:grpSp>
          <p:nvGrpSpPr>
            <p:cNvPr id="11465" name="Group 181"/>
            <p:cNvGrpSpPr>
              <a:grpSpLocks/>
            </p:cNvGrpSpPr>
            <p:nvPr/>
          </p:nvGrpSpPr>
          <p:grpSpPr bwMode="auto">
            <a:xfrm>
              <a:off x="432" y="288"/>
              <a:ext cx="192" cy="106"/>
              <a:chOff x="358" y="623"/>
              <a:chExt cx="217" cy="126"/>
            </a:xfrm>
          </p:grpSpPr>
          <p:sp>
            <p:nvSpPr>
              <p:cNvPr id="34861" name="Rectangle 182"/>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862" name="Freeform 183"/>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863" name="Rectangle 184"/>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864" name="Rectangle 185"/>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34850" name="Line 186"/>
            <p:cNvSpPr>
              <a:spLocks noChangeShapeType="1"/>
            </p:cNvSpPr>
            <p:nvPr/>
          </p:nvSpPr>
          <p:spPr bwMode="auto">
            <a:xfrm>
              <a:off x="906" y="319"/>
              <a:ext cx="0" cy="90"/>
            </a:xfrm>
            <a:prstGeom prst="line">
              <a:avLst/>
            </a:prstGeom>
            <a:noFill/>
            <a:ln w="19050">
              <a:solidFill>
                <a:srgbClr val="977331"/>
              </a:solidFill>
              <a:round/>
              <a:headEnd/>
              <a:tailEnd/>
            </a:ln>
          </p:spPr>
          <p:txBody>
            <a:bodyPr/>
            <a:lstStyle/>
            <a:p>
              <a:endParaRPr lang="he-IL"/>
            </a:p>
          </p:txBody>
        </p:sp>
        <p:sp>
          <p:nvSpPr>
            <p:cNvPr id="34851" name="Line 187"/>
            <p:cNvSpPr>
              <a:spLocks noChangeShapeType="1"/>
            </p:cNvSpPr>
            <p:nvPr/>
          </p:nvSpPr>
          <p:spPr bwMode="auto">
            <a:xfrm>
              <a:off x="962" y="318"/>
              <a:ext cx="0" cy="90"/>
            </a:xfrm>
            <a:prstGeom prst="line">
              <a:avLst/>
            </a:prstGeom>
            <a:noFill/>
            <a:ln w="19050">
              <a:solidFill>
                <a:srgbClr val="977331"/>
              </a:solidFill>
              <a:round/>
              <a:headEnd/>
              <a:tailEnd/>
            </a:ln>
          </p:spPr>
          <p:txBody>
            <a:bodyPr/>
            <a:lstStyle/>
            <a:p>
              <a:endParaRPr lang="he-IL"/>
            </a:p>
          </p:txBody>
        </p:sp>
        <p:sp>
          <p:nvSpPr>
            <p:cNvPr id="34852" name="Line 188"/>
            <p:cNvSpPr>
              <a:spLocks noChangeShapeType="1"/>
            </p:cNvSpPr>
            <p:nvPr/>
          </p:nvSpPr>
          <p:spPr bwMode="auto">
            <a:xfrm>
              <a:off x="907" y="384"/>
              <a:ext cx="55" cy="0"/>
            </a:xfrm>
            <a:prstGeom prst="line">
              <a:avLst/>
            </a:prstGeom>
            <a:noFill/>
            <a:ln w="19050">
              <a:solidFill>
                <a:srgbClr val="977331"/>
              </a:solidFill>
              <a:round/>
              <a:headEnd/>
              <a:tailEnd/>
            </a:ln>
          </p:spPr>
          <p:txBody>
            <a:bodyPr/>
            <a:lstStyle/>
            <a:p>
              <a:endParaRPr lang="he-IL"/>
            </a:p>
          </p:txBody>
        </p:sp>
        <p:sp>
          <p:nvSpPr>
            <p:cNvPr id="34853" name="Rectangle 189"/>
            <p:cNvSpPr>
              <a:spLocks noChangeArrowheads="1"/>
            </p:cNvSpPr>
            <p:nvPr/>
          </p:nvSpPr>
          <p:spPr bwMode="auto">
            <a:xfrm>
              <a:off x="947" y="369"/>
              <a:ext cx="110" cy="46"/>
            </a:xfrm>
            <a:prstGeom prst="rect">
              <a:avLst/>
            </a:prstGeom>
            <a:solidFill>
              <a:srgbClr val="D1B075"/>
            </a:solidFill>
            <a:ln w="9525">
              <a:noFill/>
              <a:miter lim="800000"/>
              <a:headEnd/>
              <a:tailEnd/>
            </a:ln>
          </p:spPr>
          <p:txBody>
            <a:bodyPr wrap="none" anchor="ctr"/>
            <a:lstStyle/>
            <a:p>
              <a:pPr algn="ctr"/>
              <a:endParaRPr lang="en-US" sz="1200"/>
            </a:p>
          </p:txBody>
        </p:sp>
        <p:sp>
          <p:nvSpPr>
            <p:cNvPr id="34854" name="Freeform 190"/>
            <p:cNvSpPr>
              <a:spLocks/>
            </p:cNvSpPr>
            <p:nvPr/>
          </p:nvSpPr>
          <p:spPr bwMode="auto">
            <a:xfrm>
              <a:off x="912" y="331"/>
              <a:ext cx="176" cy="45"/>
            </a:xfrm>
            <a:custGeom>
              <a:avLst/>
              <a:gdLst>
                <a:gd name="T0" fmla="*/ 0 w 181"/>
                <a:gd name="T1" fmla="*/ 45 h 45"/>
                <a:gd name="T2" fmla="*/ 60 w 181"/>
                <a:gd name="T3" fmla="*/ 0 h 45"/>
                <a:gd name="T4" fmla="*/ 119 w 181"/>
                <a:gd name="T5" fmla="*/ 45 h 45"/>
                <a:gd name="T6" fmla="*/ 0 w 181"/>
                <a:gd name="T7" fmla="*/ 45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D82512"/>
            </a:solidFill>
            <a:ln w="9525">
              <a:noFill/>
              <a:round/>
              <a:headEnd/>
              <a:tailEnd/>
            </a:ln>
          </p:spPr>
          <p:txBody>
            <a:bodyPr/>
            <a:lstStyle/>
            <a:p>
              <a:endParaRPr lang="he-IL"/>
            </a:p>
          </p:txBody>
        </p:sp>
        <p:sp>
          <p:nvSpPr>
            <p:cNvPr id="34855" name="Rectangle 191"/>
            <p:cNvSpPr>
              <a:spLocks noChangeArrowheads="1"/>
            </p:cNvSpPr>
            <p:nvPr/>
          </p:nvSpPr>
          <p:spPr bwMode="auto">
            <a:xfrm>
              <a:off x="984" y="384"/>
              <a:ext cx="16" cy="27"/>
            </a:xfrm>
            <a:prstGeom prst="rect">
              <a:avLst/>
            </a:prstGeom>
            <a:solidFill>
              <a:srgbClr val="BF913F"/>
            </a:solidFill>
            <a:ln w="9525" algn="ctr">
              <a:solidFill>
                <a:srgbClr val="BF913F"/>
              </a:solidFill>
              <a:miter lim="800000"/>
              <a:headEnd/>
              <a:tailEnd/>
            </a:ln>
          </p:spPr>
          <p:txBody>
            <a:bodyPr wrap="none" anchor="ctr"/>
            <a:lstStyle/>
            <a:p>
              <a:endParaRPr lang="he-IL"/>
            </a:p>
          </p:txBody>
        </p:sp>
        <p:grpSp>
          <p:nvGrpSpPr>
            <p:cNvPr id="11466" name="Group 192"/>
            <p:cNvGrpSpPr>
              <a:grpSpLocks/>
            </p:cNvGrpSpPr>
            <p:nvPr/>
          </p:nvGrpSpPr>
          <p:grpSpPr bwMode="auto">
            <a:xfrm>
              <a:off x="884" y="300"/>
              <a:ext cx="188" cy="116"/>
              <a:chOff x="884" y="300"/>
              <a:chExt cx="188" cy="116"/>
            </a:xfrm>
          </p:grpSpPr>
          <p:sp>
            <p:nvSpPr>
              <p:cNvPr id="34857" name="Rectangle 193"/>
              <p:cNvSpPr>
                <a:spLocks noChangeArrowheads="1"/>
              </p:cNvSpPr>
              <p:nvPr/>
            </p:nvSpPr>
            <p:spPr bwMode="auto">
              <a:xfrm>
                <a:off x="884" y="300"/>
                <a:ext cx="100" cy="53"/>
              </a:xfrm>
              <a:prstGeom prst="rect">
                <a:avLst/>
              </a:prstGeom>
              <a:solidFill>
                <a:srgbClr val="BF913F"/>
              </a:solidFill>
              <a:ln w="9525" algn="ctr">
                <a:solidFill>
                  <a:srgbClr val="977331"/>
                </a:solidFill>
                <a:miter lim="800000"/>
                <a:headEnd/>
                <a:tailEnd/>
              </a:ln>
            </p:spPr>
            <p:txBody>
              <a:bodyPr wrap="none" anchor="ctr"/>
              <a:lstStyle/>
              <a:p>
                <a:pPr algn="ctr" rtl="0"/>
                <a:endParaRPr lang="en-US" sz="1200"/>
              </a:p>
            </p:txBody>
          </p:sp>
          <p:grpSp>
            <p:nvGrpSpPr>
              <p:cNvPr id="11467" name="Group 194"/>
              <p:cNvGrpSpPr>
                <a:grpSpLocks/>
              </p:cNvGrpSpPr>
              <p:nvPr/>
            </p:nvGrpSpPr>
            <p:grpSpPr bwMode="auto">
              <a:xfrm>
                <a:off x="1018" y="305"/>
                <a:ext cx="54" cy="111"/>
                <a:chOff x="340" y="402"/>
                <a:chExt cx="67" cy="168"/>
              </a:xfrm>
            </p:grpSpPr>
            <p:sp>
              <p:nvSpPr>
                <p:cNvPr id="34859" name="Line 195"/>
                <p:cNvSpPr>
                  <a:spLocks noChangeShapeType="1"/>
                </p:cNvSpPr>
                <p:nvPr/>
              </p:nvSpPr>
              <p:spPr bwMode="auto">
                <a:xfrm flipV="1">
                  <a:off x="376" y="501"/>
                  <a:ext cx="0" cy="69"/>
                </a:xfrm>
                <a:prstGeom prst="line">
                  <a:avLst/>
                </a:prstGeom>
                <a:noFill/>
                <a:ln w="38100">
                  <a:solidFill>
                    <a:srgbClr val="800000"/>
                  </a:solidFill>
                  <a:round/>
                  <a:headEnd/>
                  <a:tailEnd/>
                </a:ln>
              </p:spPr>
              <p:txBody>
                <a:bodyPr/>
                <a:lstStyle/>
                <a:p>
                  <a:endParaRPr lang="he-IL"/>
                </a:p>
              </p:txBody>
            </p:sp>
            <p:sp>
              <p:nvSpPr>
                <p:cNvPr id="34860" name="Oval 196"/>
                <p:cNvSpPr>
                  <a:spLocks noChangeArrowheads="1"/>
                </p:cNvSpPr>
                <p:nvPr/>
              </p:nvSpPr>
              <p:spPr bwMode="auto">
                <a:xfrm>
                  <a:off x="340" y="402"/>
                  <a:ext cx="67" cy="137"/>
                </a:xfrm>
                <a:prstGeom prst="ellipse">
                  <a:avLst/>
                </a:prstGeom>
                <a:solidFill>
                  <a:srgbClr val="00FF00"/>
                </a:solidFill>
                <a:ln w="9525">
                  <a:noFill/>
                  <a:round/>
                  <a:headEnd/>
                  <a:tailEnd/>
                </a:ln>
              </p:spPr>
              <p:txBody>
                <a:bodyPr wrap="none" anchor="ctr"/>
                <a:lstStyle/>
                <a:p>
                  <a:pPr algn="ctr" rtl="0"/>
                  <a:endParaRPr lang="en-US" sz="1200"/>
                </a:p>
              </p:txBody>
            </p:sp>
          </p:grpSp>
        </p:grpSp>
      </p:grpSp>
      <p:sp>
        <p:nvSpPr>
          <p:cNvPr id="11461" name="Rectangle 197"/>
          <p:cNvSpPr>
            <a:spLocks noChangeArrowheads="1"/>
          </p:cNvSpPr>
          <p:nvPr/>
        </p:nvSpPr>
        <p:spPr bwMode="auto">
          <a:xfrm>
            <a:off x="4211960" y="928688"/>
            <a:ext cx="4680520" cy="1384995"/>
          </a:xfrm>
          <a:prstGeom prst="rect">
            <a:avLst/>
          </a:prstGeom>
          <a:noFill/>
          <a:ln w="9525">
            <a:noFill/>
            <a:miter lim="800000"/>
            <a:headEnd/>
            <a:tailEnd/>
          </a:ln>
        </p:spPr>
        <p:txBody>
          <a:bodyPr wrap="square">
            <a:spAutoFit/>
          </a:bodyPr>
          <a:lstStyle/>
          <a:p>
            <a:r>
              <a:rPr lang="he-IL" sz="2800" b="1" dirty="0">
                <a:latin typeface="Tahoma" pitchFamily="34" charset="0"/>
                <a:cs typeface="Tahoma" pitchFamily="34" charset="0"/>
              </a:rPr>
              <a:t>גם חמש הקבוצות שחרבו עלו להתיישבות </a:t>
            </a:r>
            <a:r>
              <a:rPr lang="he-IL" sz="2800" b="1" dirty="0" smtClean="0">
                <a:latin typeface="Tahoma" pitchFamily="34" charset="0"/>
                <a:cs typeface="Tahoma" pitchFamily="34" charset="0"/>
              </a:rPr>
              <a:t>מחדש, ללא הבטחת המשכיות.</a:t>
            </a:r>
            <a:endParaRPr lang="en-US" sz="2800" b="1" dirty="0">
              <a:latin typeface="Tahoma" pitchFamily="34" charset="0"/>
              <a:cs typeface="Tahoma" pitchFamily="34" charset="0"/>
            </a:endParaRPr>
          </a:p>
        </p:txBody>
      </p:sp>
      <p:grpSp>
        <p:nvGrpSpPr>
          <p:cNvPr id="11469" name="Group 198"/>
          <p:cNvGrpSpPr>
            <a:grpSpLocks/>
          </p:cNvGrpSpPr>
          <p:nvPr/>
        </p:nvGrpSpPr>
        <p:grpSpPr bwMode="auto">
          <a:xfrm>
            <a:off x="4860032" y="2420888"/>
            <a:ext cx="422275" cy="295275"/>
            <a:chOff x="358" y="623"/>
            <a:chExt cx="217" cy="126"/>
          </a:xfrm>
        </p:grpSpPr>
        <p:sp>
          <p:nvSpPr>
            <p:cNvPr id="34843" name="Rectangle 199"/>
            <p:cNvSpPr>
              <a:spLocks noChangeArrowheads="1"/>
            </p:cNvSpPr>
            <p:nvPr/>
          </p:nvSpPr>
          <p:spPr bwMode="auto">
            <a:xfrm>
              <a:off x="401" y="680"/>
              <a:ext cx="137" cy="69"/>
            </a:xfrm>
            <a:prstGeom prst="rect">
              <a:avLst/>
            </a:prstGeom>
            <a:solidFill>
              <a:schemeClr val="bg1"/>
            </a:solidFill>
            <a:ln w="6350">
              <a:solidFill>
                <a:schemeClr val="tx1"/>
              </a:solidFill>
              <a:miter lim="800000"/>
              <a:headEnd/>
              <a:tailEnd/>
            </a:ln>
          </p:spPr>
          <p:txBody>
            <a:bodyPr wrap="none" anchor="ctr"/>
            <a:lstStyle/>
            <a:p>
              <a:endParaRPr lang="he-IL"/>
            </a:p>
          </p:txBody>
        </p:sp>
        <p:sp>
          <p:nvSpPr>
            <p:cNvPr id="34844" name="Freeform 200"/>
            <p:cNvSpPr>
              <a:spLocks/>
            </p:cNvSpPr>
            <p:nvPr/>
          </p:nvSpPr>
          <p:spPr bwMode="auto">
            <a:xfrm>
              <a:off x="358" y="623"/>
              <a:ext cx="217" cy="67"/>
            </a:xfrm>
            <a:custGeom>
              <a:avLst/>
              <a:gdLst>
                <a:gd name="T0" fmla="*/ 0 w 181"/>
                <a:gd name="T1" fmla="*/ 17721 h 45"/>
                <a:gd name="T2" fmla="*/ 1380 w 181"/>
                <a:gd name="T3" fmla="*/ 0 h 45"/>
                <a:gd name="T4" fmla="*/ 2749 w 181"/>
                <a:gd name="T5" fmla="*/ 17721 h 45"/>
                <a:gd name="T6" fmla="*/ 0 w 181"/>
                <a:gd name="T7" fmla="*/ 17721 h 45"/>
                <a:gd name="T8" fmla="*/ 0 60000 65536"/>
                <a:gd name="T9" fmla="*/ 0 60000 65536"/>
                <a:gd name="T10" fmla="*/ 0 60000 65536"/>
                <a:gd name="T11" fmla="*/ 0 60000 65536"/>
                <a:gd name="T12" fmla="*/ 0 w 181"/>
                <a:gd name="T13" fmla="*/ 0 h 45"/>
                <a:gd name="T14" fmla="*/ 181 w 181"/>
                <a:gd name="T15" fmla="*/ 45 h 45"/>
              </a:gdLst>
              <a:ahLst/>
              <a:cxnLst>
                <a:cxn ang="T8">
                  <a:pos x="T0" y="T1"/>
                </a:cxn>
                <a:cxn ang="T9">
                  <a:pos x="T2" y="T3"/>
                </a:cxn>
                <a:cxn ang="T10">
                  <a:pos x="T4" y="T5"/>
                </a:cxn>
                <a:cxn ang="T11">
                  <a:pos x="T6" y="T7"/>
                </a:cxn>
              </a:cxnLst>
              <a:rect l="T12" t="T13" r="T14" b="T15"/>
              <a:pathLst>
                <a:path w="181" h="45">
                  <a:moveTo>
                    <a:pt x="0" y="45"/>
                  </a:moveTo>
                  <a:lnTo>
                    <a:pt x="91" y="0"/>
                  </a:lnTo>
                  <a:lnTo>
                    <a:pt x="181" y="45"/>
                  </a:lnTo>
                  <a:lnTo>
                    <a:pt x="0" y="45"/>
                  </a:lnTo>
                  <a:close/>
                </a:path>
              </a:pathLst>
            </a:custGeom>
            <a:solidFill>
              <a:srgbClr val="F7563B"/>
            </a:solidFill>
            <a:ln w="9525">
              <a:noFill/>
              <a:round/>
              <a:headEnd/>
              <a:tailEnd/>
            </a:ln>
          </p:spPr>
          <p:txBody>
            <a:bodyPr/>
            <a:lstStyle/>
            <a:p>
              <a:endParaRPr lang="he-IL"/>
            </a:p>
          </p:txBody>
        </p:sp>
        <p:sp>
          <p:nvSpPr>
            <p:cNvPr id="34845" name="Rectangle 201"/>
            <p:cNvSpPr>
              <a:spLocks noChangeArrowheads="1"/>
            </p:cNvSpPr>
            <p:nvPr/>
          </p:nvSpPr>
          <p:spPr bwMode="auto">
            <a:xfrm>
              <a:off x="413" y="702"/>
              <a:ext cx="34" cy="25"/>
            </a:xfrm>
            <a:prstGeom prst="rect">
              <a:avLst/>
            </a:prstGeom>
            <a:solidFill>
              <a:srgbClr val="6699FF"/>
            </a:solidFill>
            <a:ln w="9525" algn="ctr">
              <a:noFill/>
              <a:miter lim="800000"/>
              <a:headEnd/>
              <a:tailEnd/>
            </a:ln>
          </p:spPr>
          <p:txBody>
            <a:bodyPr wrap="none" anchor="ctr"/>
            <a:lstStyle/>
            <a:p>
              <a:endParaRPr lang="he-IL"/>
            </a:p>
          </p:txBody>
        </p:sp>
        <p:sp>
          <p:nvSpPr>
            <p:cNvPr id="34846" name="Rectangle 202"/>
            <p:cNvSpPr>
              <a:spLocks noChangeArrowheads="1"/>
            </p:cNvSpPr>
            <p:nvPr/>
          </p:nvSpPr>
          <p:spPr bwMode="auto">
            <a:xfrm>
              <a:off x="467" y="706"/>
              <a:ext cx="20" cy="40"/>
            </a:xfrm>
            <a:prstGeom prst="rect">
              <a:avLst/>
            </a:prstGeom>
            <a:solidFill>
              <a:srgbClr val="6699FF"/>
            </a:solidFill>
            <a:ln w="9525" algn="ctr">
              <a:solidFill>
                <a:srgbClr val="6699FF"/>
              </a:solidFill>
              <a:miter lim="800000"/>
              <a:headEnd/>
              <a:tailEnd/>
            </a:ln>
          </p:spPr>
          <p:txBody>
            <a:bodyPr wrap="none" anchor="ctr"/>
            <a:lstStyle/>
            <a:p>
              <a:endParaRPr lang="he-IL"/>
            </a:p>
          </p:txBody>
        </p:sp>
      </p:grpSp>
      <p:sp>
        <p:nvSpPr>
          <p:cNvPr id="34841" name="Text Box 203"/>
          <p:cNvSpPr txBox="1">
            <a:spLocks noChangeArrowheads="1"/>
          </p:cNvSpPr>
          <p:nvPr/>
        </p:nvSpPr>
        <p:spPr bwMode="auto">
          <a:xfrm>
            <a:off x="7720013" y="2800350"/>
            <a:ext cx="739775" cy="366713"/>
          </a:xfrm>
          <a:prstGeom prst="rect">
            <a:avLst/>
          </a:prstGeom>
          <a:noFill/>
          <a:ln w="9525">
            <a:noFill/>
            <a:miter lim="800000"/>
            <a:headEnd/>
            <a:tailEnd/>
          </a:ln>
        </p:spPr>
        <p:txBody>
          <a:bodyPr>
            <a:spAutoFit/>
          </a:bodyPr>
          <a:lstStyle/>
          <a:p>
            <a:endParaRPr lang="en-US"/>
          </a:p>
        </p:txBody>
      </p:sp>
      <p:sp>
        <p:nvSpPr>
          <p:cNvPr id="11468" name="Text Box 204"/>
          <p:cNvSpPr txBox="1">
            <a:spLocks noChangeArrowheads="1"/>
          </p:cNvSpPr>
          <p:nvPr/>
        </p:nvSpPr>
        <p:spPr bwMode="auto">
          <a:xfrm>
            <a:off x="4500563" y="2944813"/>
            <a:ext cx="4392612" cy="2246312"/>
          </a:xfrm>
          <a:prstGeom prst="rect">
            <a:avLst/>
          </a:prstGeom>
          <a:noFill/>
          <a:ln w="9525">
            <a:noFill/>
            <a:miter lim="800000"/>
            <a:headEnd/>
            <a:tailEnd/>
          </a:ln>
        </p:spPr>
        <p:txBody>
          <a:bodyPr>
            <a:spAutoFit/>
          </a:bodyPr>
          <a:lstStyle/>
          <a:p>
            <a:r>
              <a:rPr lang="he-IL" sz="2800" b="1" dirty="0">
                <a:latin typeface="Tahoma" pitchFamily="34" charset="0"/>
                <a:cs typeface="Tahoma" pitchFamily="34" charset="0"/>
              </a:rPr>
              <a:t>בשנת 1950, שנה לאחר עלייתן, </a:t>
            </a:r>
            <a:r>
              <a:rPr lang="he-IL" sz="2800" b="1" dirty="0" smtClean="0">
                <a:latin typeface="Tahoma" pitchFamily="34" charset="0"/>
                <a:cs typeface="Tahoma" pitchFamily="34" charset="0"/>
              </a:rPr>
              <a:t>התפוררו </a:t>
            </a:r>
            <a:r>
              <a:rPr lang="he-IL" sz="2800" b="1" dirty="0">
                <a:latin typeface="Tahoma" pitchFamily="34" charset="0"/>
                <a:cs typeface="Tahoma" pitchFamily="34" charset="0"/>
              </a:rPr>
              <a:t>ארבע מהקבוצות החדשות ושרידיהן הצטרפו לקבוצות אחרות</a:t>
            </a:r>
            <a:endParaRPr lang="en-US" sz="2800" b="1" dirty="0">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2000"/>
                                        <p:tgtEl>
                                          <p:spTgt spid="23"/>
                                        </p:tgtEl>
                                      </p:cBhvr>
                                    </p:animEffect>
                                    <p:set>
                                      <p:cBhvr>
                                        <p:cTn id="7" dur="1" fill="hold">
                                          <p:stCondLst>
                                            <p:cond delay="1999"/>
                                          </p:stCondLst>
                                        </p:cTn>
                                        <p:tgtEl>
                                          <p:spTgt spid="2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461"/>
                                        </p:tgtEl>
                                        <p:attrNameLst>
                                          <p:attrName>style.visibility</p:attrName>
                                        </p:attrNameLst>
                                      </p:cBhvr>
                                      <p:to>
                                        <p:strVal val="visible"/>
                                      </p:to>
                                    </p:set>
                                    <p:animEffect transition="in" filter="wipe(up)">
                                      <p:cBhvr>
                                        <p:cTn id="12" dur="3000"/>
                                        <p:tgtEl>
                                          <p:spTgt spid="11461"/>
                                        </p:tgtEl>
                                      </p:cBhvr>
                                    </p:animEffect>
                                  </p:childTnLst>
                                </p:cTn>
                              </p:par>
                            </p:childTnLst>
                          </p:cTn>
                        </p:par>
                        <p:par>
                          <p:cTn id="13" fill="hold" nodeType="afterGroup">
                            <p:stCondLst>
                              <p:cond delay="3000"/>
                            </p:stCondLst>
                            <p:childTnLst>
                              <p:par>
                                <p:cTn id="14" presetID="1" presetClass="entr" presetSubtype="0" fill="hold" nodeType="afterEffect">
                                  <p:stCondLst>
                                    <p:cond delay="0"/>
                                  </p:stCondLst>
                                  <p:childTnLst>
                                    <p:set>
                                      <p:cBhvr>
                                        <p:cTn id="15" dur="1" fill="hold">
                                          <p:stCondLst>
                                            <p:cond delay="0"/>
                                          </p:stCondLst>
                                        </p:cTn>
                                        <p:tgtEl>
                                          <p:spTgt spid="11469"/>
                                        </p:tgtEl>
                                        <p:attrNameLst>
                                          <p:attrName>style.visibility</p:attrName>
                                        </p:attrNameLst>
                                      </p:cBhvr>
                                      <p:to>
                                        <p:strVal val="visible"/>
                                      </p:to>
                                    </p:set>
                                  </p:childTnLst>
                                </p:cTn>
                              </p:par>
                            </p:childTnLst>
                          </p:cTn>
                        </p:par>
                        <p:par>
                          <p:cTn id="16" fill="hold" nodeType="afterGroup">
                            <p:stCondLst>
                              <p:cond delay="3000"/>
                            </p:stCondLst>
                            <p:childTnLst>
                              <p:par>
                                <p:cTn id="17" presetID="9"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nodeType="afterGroup">
                            <p:stCondLst>
                              <p:cond delay="3500"/>
                            </p:stCondLst>
                            <p:childTnLst>
                              <p:par>
                                <p:cTn id="21" presetID="9" presetClass="entr" presetSubtype="0" fill="hold" nodeType="afterEffect">
                                  <p:stCondLst>
                                    <p:cond delay="0"/>
                                  </p:stCondLst>
                                  <p:childTnLst>
                                    <p:set>
                                      <p:cBhvr>
                                        <p:cTn id="22" dur="1" fill="hold">
                                          <p:stCondLst>
                                            <p:cond delay="0"/>
                                          </p:stCondLst>
                                        </p:cTn>
                                        <p:tgtEl>
                                          <p:spTgt spid="34952"/>
                                        </p:tgtEl>
                                        <p:attrNameLst>
                                          <p:attrName>style.visibility</p:attrName>
                                        </p:attrNameLst>
                                      </p:cBhvr>
                                      <p:to>
                                        <p:strVal val="visible"/>
                                      </p:to>
                                    </p:set>
                                    <p:animEffect transition="in" filter="dissolve">
                                      <p:cBhvr>
                                        <p:cTn id="23" dur="500"/>
                                        <p:tgtEl>
                                          <p:spTgt spid="34952"/>
                                        </p:tgtEl>
                                      </p:cBhvr>
                                    </p:animEffect>
                                  </p:childTnLst>
                                </p:cTn>
                              </p:par>
                            </p:childTnLst>
                          </p:cTn>
                        </p:par>
                        <p:par>
                          <p:cTn id="24" fill="hold" nodeType="afterGroup">
                            <p:stCondLst>
                              <p:cond delay="4000"/>
                            </p:stCondLst>
                            <p:childTnLst>
                              <p:par>
                                <p:cTn id="25" presetID="9" presetClass="entr" presetSubtype="0" fill="hold" nodeType="afterEffect">
                                  <p:stCondLst>
                                    <p:cond delay="0"/>
                                  </p:stCondLst>
                                  <p:childTnLst>
                                    <p:set>
                                      <p:cBhvr>
                                        <p:cTn id="26" dur="1" fill="hold">
                                          <p:stCondLst>
                                            <p:cond delay="0"/>
                                          </p:stCondLst>
                                        </p:cTn>
                                        <p:tgtEl>
                                          <p:spTgt spid="34966"/>
                                        </p:tgtEl>
                                        <p:attrNameLst>
                                          <p:attrName>style.visibility</p:attrName>
                                        </p:attrNameLst>
                                      </p:cBhvr>
                                      <p:to>
                                        <p:strVal val="visible"/>
                                      </p:to>
                                    </p:set>
                                    <p:animEffect transition="in" filter="dissolve">
                                      <p:cBhvr>
                                        <p:cTn id="27" dur="500"/>
                                        <p:tgtEl>
                                          <p:spTgt spid="34966"/>
                                        </p:tgtEl>
                                      </p:cBhvr>
                                    </p:animEffect>
                                  </p:childTnLst>
                                </p:cTn>
                              </p:par>
                            </p:childTnLst>
                          </p:cTn>
                        </p:par>
                        <p:par>
                          <p:cTn id="28" fill="hold" nodeType="afterGroup">
                            <p:stCondLst>
                              <p:cond delay="4500"/>
                            </p:stCondLst>
                            <p:childTnLst>
                              <p:par>
                                <p:cTn id="29" presetID="9" presetClass="entr" presetSubtype="0" fill="hold" nodeType="afterEffect">
                                  <p:stCondLst>
                                    <p:cond delay="0"/>
                                  </p:stCondLst>
                                  <p:childTnLst>
                                    <p:set>
                                      <p:cBhvr>
                                        <p:cTn id="30" dur="1" fill="hold">
                                          <p:stCondLst>
                                            <p:cond delay="0"/>
                                          </p:stCondLst>
                                        </p:cTn>
                                        <p:tgtEl>
                                          <p:spTgt spid="11456"/>
                                        </p:tgtEl>
                                        <p:attrNameLst>
                                          <p:attrName>style.visibility</p:attrName>
                                        </p:attrNameLst>
                                      </p:cBhvr>
                                      <p:to>
                                        <p:strVal val="visible"/>
                                      </p:to>
                                    </p:set>
                                    <p:animEffect transition="in" filter="dissolve">
                                      <p:cBhvr>
                                        <p:cTn id="31" dur="500"/>
                                        <p:tgtEl>
                                          <p:spTgt spid="11456"/>
                                        </p:tgtEl>
                                      </p:cBhvr>
                                    </p:animEffect>
                                  </p:childTnLst>
                                </p:cTn>
                              </p:par>
                            </p:childTnLst>
                          </p:cTn>
                        </p:par>
                        <p:par>
                          <p:cTn id="32" fill="hold" nodeType="afterGroup">
                            <p:stCondLst>
                              <p:cond delay="5000"/>
                            </p:stCondLst>
                            <p:childTnLst>
                              <p:par>
                                <p:cTn id="33" presetID="9" presetClass="entr" presetSubtype="0" fill="hold" nodeType="afterEffect">
                                  <p:stCondLst>
                                    <p:cond delay="0"/>
                                  </p:stCondLst>
                                  <p:childTnLst>
                                    <p:set>
                                      <p:cBhvr>
                                        <p:cTn id="34" dur="1" fill="hold">
                                          <p:stCondLst>
                                            <p:cond delay="0"/>
                                          </p:stCondLst>
                                        </p:cTn>
                                        <p:tgtEl>
                                          <p:spTgt spid="11458"/>
                                        </p:tgtEl>
                                        <p:attrNameLst>
                                          <p:attrName>style.visibility</p:attrName>
                                        </p:attrNameLst>
                                      </p:cBhvr>
                                      <p:to>
                                        <p:strVal val="visible"/>
                                      </p:to>
                                    </p:set>
                                    <p:animEffect transition="in" filter="dissolve">
                                      <p:cBhvr>
                                        <p:cTn id="35" dur="500"/>
                                        <p:tgtEl>
                                          <p:spTgt spid="11458"/>
                                        </p:tgtEl>
                                      </p:cBhvr>
                                    </p:animEffect>
                                  </p:childTnLst>
                                </p:cTn>
                              </p:par>
                            </p:childTnLst>
                          </p:cTn>
                        </p:par>
                        <p:par>
                          <p:cTn id="36" fill="hold" nodeType="afterGroup">
                            <p:stCondLst>
                              <p:cond delay="5500"/>
                            </p:stCondLst>
                            <p:childTnLst>
                              <p:par>
                                <p:cTn id="37" presetID="56" presetClass="path" presetSubtype="0" accel="50000" decel="50000" fill="hold" nodeType="afterEffect">
                                  <p:stCondLst>
                                    <p:cond delay="0"/>
                                  </p:stCondLst>
                                  <p:childTnLst>
                                    <p:animMotion origin="layout" path="M 2.77778E-6 3.7037E-6 L 0.11805 -0.41274 " pathEditMode="relative" rAng="0" ptsTypes="AA">
                                      <p:cBhvr>
                                        <p:cTn id="38" dur="2000" fill="hold"/>
                                        <p:tgtEl>
                                          <p:spTgt spid="25"/>
                                        </p:tgtEl>
                                        <p:attrNameLst>
                                          <p:attrName>ppt_x</p:attrName>
                                          <p:attrName>ppt_y</p:attrName>
                                        </p:attrNameLst>
                                      </p:cBhvr>
                                      <p:rCtr x="59" y="-206"/>
                                    </p:animMotion>
                                  </p:childTnLst>
                                </p:cTn>
                              </p:par>
                            </p:childTnLst>
                          </p:cTn>
                        </p:par>
                        <p:par>
                          <p:cTn id="39" fill="hold" nodeType="afterGroup">
                            <p:stCondLst>
                              <p:cond delay="7500"/>
                            </p:stCondLst>
                            <p:childTnLst>
                              <p:par>
                                <p:cTn id="40" presetID="9" presetClass="exit" presetSubtype="0" fill="hold" nodeType="afterEffect">
                                  <p:stCondLst>
                                    <p:cond delay="0"/>
                                  </p:stCondLst>
                                  <p:childTnLst>
                                    <p:animEffect transition="out" filter="dissolve">
                                      <p:cBhvr>
                                        <p:cTn id="41" dur="500"/>
                                        <p:tgtEl>
                                          <p:spTgt spid="25"/>
                                        </p:tgtEl>
                                      </p:cBhvr>
                                    </p:animEffect>
                                    <p:set>
                                      <p:cBhvr>
                                        <p:cTn id="42" dur="1" fill="hold">
                                          <p:stCondLst>
                                            <p:cond delay="499"/>
                                          </p:stCondLst>
                                        </p:cTn>
                                        <p:tgtEl>
                                          <p:spTgt spid="25"/>
                                        </p:tgtEl>
                                        <p:attrNameLst>
                                          <p:attrName>style.visibility</p:attrName>
                                        </p:attrNameLst>
                                      </p:cBhvr>
                                      <p:to>
                                        <p:strVal val="hidden"/>
                                      </p:to>
                                    </p:set>
                                  </p:childTnLst>
                                </p:cTn>
                              </p:par>
                            </p:childTnLst>
                          </p:cTn>
                        </p:par>
                        <p:par>
                          <p:cTn id="43" fill="hold" nodeType="afterGroup">
                            <p:stCondLst>
                              <p:cond delay="8000"/>
                            </p:stCondLst>
                            <p:childTnLst>
                              <p:par>
                                <p:cTn id="44" presetID="9" presetClass="entr" presetSubtype="0" fill="hold" nodeType="afterEffect">
                                  <p:stCondLst>
                                    <p:cond delay="0"/>
                                  </p:stCondLst>
                                  <p:childTnLst>
                                    <p:set>
                                      <p:cBhvr>
                                        <p:cTn id="45" dur="1" fill="hold">
                                          <p:stCondLst>
                                            <p:cond delay="0"/>
                                          </p:stCondLst>
                                        </p:cTn>
                                        <p:tgtEl>
                                          <p:spTgt spid="11460"/>
                                        </p:tgtEl>
                                        <p:attrNameLst>
                                          <p:attrName>style.visibility</p:attrName>
                                        </p:attrNameLst>
                                      </p:cBhvr>
                                      <p:to>
                                        <p:strVal val="visible"/>
                                      </p:to>
                                    </p:set>
                                    <p:animEffect transition="in" filter="dissolve">
                                      <p:cBhvr>
                                        <p:cTn id="46" dur="500"/>
                                        <p:tgtEl>
                                          <p:spTgt spid="1146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1468"/>
                                        </p:tgtEl>
                                        <p:attrNameLst>
                                          <p:attrName>style.visibility</p:attrName>
                                        </p:attrNameLst>
                                      </p:cBhvr>
                                      <p:to>
                                        <p:strVal val="visible"/>
                                      </p:to>
                                    </p:set>
                                    <p:animEffect transition="in" filter="wipe(up)">
                                      <p:cBhvr>
                                        <p:cTn id="51" dur="3000"/>
                                        <p:tgtEl>
                                          <p:spTgt spid="11468"/>
                                        </p:tgtEl>
                                      </p:cBhvr>
                                    </p:animEffect>
                                  </p:childTnLst>
                                </p:cTn>
                              </p:par>
                            </p:childTnLst>
                          </p:cTn>
                        </p:par>
                        <p:par>
                          <p:cTn id="52" fill="hold" nodeType="afterGroup">
                            <p:stCondLst>
                              <p:cond delay="3000"/>
                            </p:stCondLst>
                            <p:childTnLst>
                              <p:par>
                                <p:cTn id="53" presetID="9" presetClass="exit" presetSubtype="0" fill="hold" nodeType="afterEffect">
                                  <p:stCondLst>
                                    <p:cond delay="0"/>
                                  </p:stCondLst>
                                  <p:childTnLst>
                                    <p:animEffect transition="out" filter="dissolve">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par>
                          <p:cTn id="56" fill="hold" nodeType="afterGroup">
                            <p:stCondLst>
                              <p:cond delay="3500"/>
                            </p:stCondLst>
                            <p:childTnLst>
                              <p:par>
                                <p:cTn id="57" presetID="9" presetClass="exit" presetSubtype="0" fill="hold" nodeType="afterEffect">
                                  <p:stCondLst>
                                    <p:cond delay="0"/>
                                  </p:stCondLst>
                                  <p:childTnLst>
                                    <p:animEffect transition="out" filter="dissolve">
                                      <p:cBhvr>
                                        <p:cTn id="58" dur="500"/>
                                        <p:tgtEl>
                                          <p:spTgt spid="34952"/>
                                        </p:tgtEl>
                                      </p:cBhvr>
                                    </p:animEffect>
                                    <p:set>
                                      <p:cBhvr>
                                        <p:cTn id="59" dur="1" fill="hold">
                                          <p:stCondLst>
                                            <p:cond delay="499"/>
                                          </p:stCondLst>
                                        </p:cTn>
                                        <p:tgtEl>
                                          <p:spTgt spid="34952"/>
                                        </p:tgtEl>
                                        <p:attrNameLst>
                                          <p:attrName>style.visibility</p:attrName>
                                        </p:attrNameLst>
                                      </p:cBhvr>
                                      <p:to>
                                        <p:strVal val="hidden"/>
                                      </p:to>
                                    </p:set>
                                  </p:childTnLst>
                                </p:cTn>
                              </p:par>
                            </p:childTnLst>
                          </p:cTn>
                        </p:par>
                        <p:par>
                          <p:cTn id="60" fill="hold" nodeType="afterGroup">
                            <p:stCondLst>
                              <p:cond delay="4000"/>
                            </p:stCondLst>
                            <p:childTnLst>
                              <p:par>
                                <p:cTn id="61" presetID="9" presetClass="exit" presetSubtype="0" fill="hold" nodeType="afterEffect">
                                  <p:stCondLst>
                                    <p:cond delay="0"/>
                                  </p:stCondLst>
                                  <p:childTnLst>
                                    <p:animEffect transition="out" filter="dissolve">
                                      <p:cBhvr>
                                        <p:cTn id="62" dur="500"/>
                                        <p:tgtEl>
                                          <p:spTgt spid="27"/>
                                        </p:tgtEl>
                                      </p:cBhvr>
                                    </p:animEffect>
                                    <p:set>
                                      <p:cBhvr>
                                        <p:cTn id="63" dur="1" fill="hold">
                                          <p:stCondLst>
                                            <p:cond delay="499"/>
                                          </p:stCondLst>
                                        </p:cTn>
                                        <p:tgtEl>
                                          <p:spTgt spid="27"/>
                                        </p:tgtEl>
                                        <p:attrNameLst>
                                          <p:attrName>style.visibility</p:attrName>
                                        </p:attrNameLst>
                                      </p:cBhvr>
                                      <p:to>
                                        <p:strVal val="hidden"/>
                                      </p:to>
                                    </p:set>
                                  </p:childTnLst>
                                </p:cTn>
                              </p:par>
                            </p:childTnLst>
                          </p:cTn>
                        </p:par>
                        <p:par>
                          <p:cTn id="64" fill="hold" nodeType="afterGroup">
                            <p:stCondLst>
                              <p:cond delay="4500"/>
                            </p:stCondLst>
                            <p:childTnLst>
                              <p:par>
                                <p:cTn id="65" presetID="9" presetClass="exit" presetSubtype="0" fill="hold" nodeType="afterEffect">
                                  <p:stCondLst>
                                    <p:cond delay="0"/>
                                  </p:stCondLst>
                                  <p:childTnLst>
                                    <p:animEffect transition="out" filter="dissolv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9" presetClass="exit" presetSubtype="0" fill="hold" nodeType="clickEffect">
                                  <p:stCondLst>
                                    <p:cond delay="0"/>
                                  </p:stCondLst>
                                  <p:childTnLst>
                                    <p:animEffect transition="out" filter="dissolve">
                                      <p:cBhvr>
                                        <p:cTn id="71" dur="500"/>
                                        <p:tgtEl>
                                          <p:spTgt spid="25"/>
                                        </p:tgtEl>
                                      </p:cBhvr>
                                    </p:animEffect>
                                    <p:set>
                                      <p:cBhvr>
                                        <p:cTn id="7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1" grpId="0"/>
      <p:bldP spid="1146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9458" name="Group 2"/>
          <p:cNvGraphicFramePr>
            <a:graphicFrameLocks noGrp="1"/>
          </p:cNvGraphicFramePr>
          <p:nvPr/>
        </p:nvGraphicFramePr>
        <p:xfrm>
          <a:off x="900113" y="981075"/>
          <a:ext cx="7239000" cy="5699418"/>
        </p:xfrm>
        <a:graphic>
          <a:graphicData uri="http://schemas.openxmlformats.org/drawingml/2006/table">
            <a:tbl>
              <a:tblPr rtl="1"/>
              <a:tblGrid>
                <a:gridCol w="1154113"/>
                <a:gridCol w="784225"/>
                <a:gridCol w="858837"/>
                <a:gridCol w="935038"/>
                <a:gridCol w="839787"/>
                <a:gridCol w="762000"/>
                <a:gridCol w="503238"/>
                <a:gridCol w="182562"/>
                <a:gridCol w="533400"/>
                <a:gridCol w="685800"/>
              </a:tblGrid>
              <a:tr h="27428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1</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2</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3</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4</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5</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6</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7</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8</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New Roman" pitchFamily="18" charset="0"/>
                        </a:rPr>
                        <a:t>9</a:t>
                      </a:r>
                      <a:endParaRPr kumimoji="0" lang="en-US" sz="1800" b="0" i="0" u="none" strike="noStrike" cap="none" normalizeH="0" baseline="0" smtClean="0">
                        <a:ln>
                          <a:noFill/>
                        </a:ln>
                        <a:solidFill>
                          <a:schemeClr val="tx1"/>
                        </a:solidFill>
                        <a:effectLst/>
                        <a:latin typeface="Arial" pitchFamily="34" charset="0"/>
                        <a:cs typeface="Times New Roman" pitchFamily="18"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11">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הקבוצה</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הוותק ב 47</a:t>
                      </a:r>
                      <a:r>
                        <a:rPr kumimoji="0" lang="en-US" sz="1000" b="1" i="0" u="none" strike="noStrike" cap="none" normalizeH="0" baseline="0" smtClean="0">
                          <a:ln>
                            <a:noFill/>
                          </a:ln>
                          <a:solidFill>
                            <a:schemeClr val="tx1"/>
                          </a:solidFill>
                          <a:effectLst/>
                          <a:latin typeface="Arial" pitchFamily="34" charset="0"/>
                          <a:cs typeface="Arial" pitchFamily="34" charset="0"/>
                        </a:rPr>
                        <a:t> </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אביב</a:t>
                      </a:r>
                      <a:r>
                        <a:rPr kumimoji="0" lang="en-US" sz="1000" b="1" i="0" u="none" strike="noStrike" cap="none" normalizeH="0" baseline="0" smtClean="0">
                          <a:ln>
                            <a:noFill/>
                          </a:ln>
                          <a:solidFill>
                            <a:schemeClr val="tx1"/>
                          </a:solidFill>
                          <a:effectLst/>
                          <a:latin typeface="Arial" pitchFamily="34" charset="0"/>
                          <a:cs typeface="Arial" pitchFamily="34" charset="0"/>
                        </a:rPr>
                        <a:t> </a:t>
                      </a:r>
                      <a:r>
                        <a:rPr kumimoji="0" lang="he-IL" sz="1000" b="1" i="0" u="none" strike="noStrike" cap="none" normalizeH="0" baseline="0" smtClean="0">
                          <a:ln>
                            <a:noFill/>
                          </a:ln>
                          <a:solidFill>
                            <a:schemeClr val="tx1"/>
                          </a:solidFill>
                          <a:effectLst/>
                          <a:latin typeface="Arial" pitchFamily="34" charset="0"/>
                          <a:cs typeface="Arial" pitchFamily="34" charset="0"/>
                        </a:rPr>
                        <a:t> 1948</a:t>
                      </a:r>
                      <a:r>
                        <a:rPr kumimoji="0" lang="en-US" sz="1000" b="1" i="0" u="none" strike="noStrike" cap="none" normalizeH="0" baseline="0" smtClean="0">
                          <a:ln>
                            <a:noFill/>
                          </a:ln>
                          <a:solidFill>
                            <a:schemeClr val="tx1"/>
                          </a:solidFill>
                          <a:effectLst/>
                          <a:latin typeface="Arial" pitchFamily="34" charset="0"/>
                          <a:cs typeface="Arial" pitchFamily="34" charset="0"/>
                        </a:rPr>
                        <a:t> </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סוף</a:t>
                      </a:r>
                      <a:r>
                        <a:rPr kumimoji="0" lang="en-US" sz="1000" b="1" i="0" u="none" strike="noStrike" cap="none" normalizeH="0" baseline="0" smtClean="0">
                          <a:ln>
                            <a:noFill/>
                          </a:ln>
                          <a:solidFill>
                            <a:schemeClr val="tx1"/>
                          </a:solidFill>
                          <a:effectLst/>
                          <a:latin typeface="Arial" pitchFamily="34" charset="0"/>
                          <a:cs typeface="Arial" pitchFamily="34" charset="0"/>
                        </a:rPr>
                        <a:t> </a:t>
                      </a:r>
                      <a:r>
                        <a:rPr kumimoji="0" lang="he-IL" sz="1000" b="1" i="0" u="none" strike="noStrike" cap="none" normalizeH="0" baseline="0" smtClean="0">
                          <a:ln>
                            <a:noFill/>
                          </a:ln>
                          <a:solidFill>
                            <a:schemeClr val="tx1"/>
                          </a:solidFill>
                          <a:effectLst/>
                          <a:latin typeface="Arial" pitchFamily="34" charset="0"/>
                          <a:cs typeface="Arial" pitchFamily="34" charset="0"/>
                        </a:rPr>
                        <a:t> 1948</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1949</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1950</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1951</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1952</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1953</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אחדות</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בקפריסין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המתנה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בארות בנגב</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בארות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ניר עציון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4">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       ..........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בארות יצחק</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12</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חורבן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3">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בוילהלמה, המתנה להתיישבות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hMerge="1">
                  <a:txBody>
                    <a:bodyPr/>
                    <a:lstStyle/>
                    <a:p>
                      <a:pPr rtl="1"/>
                      <a:endParaRPr lang="he-IL"/>
                    </a:p>
                  </a:txBody>
                  <a:tcPr/>
                </a:tc>
                <a:tc hMerge="1">
                  <a:txBody>
                    <a:bodyPr/>
                    <a:lstStyle/>
                    <a:p>
                      <a:pPr rtl="1"/>
                      <a:endParaRPr lang="he-IL"/>
                    </a:p>
                  </a:txBody>
                  <a:tcPr/>
                </a:tc>
                <a:tc grid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אתר חדש</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rtl="1"/>
                      <a:endParaRPr lang="he-IL"/>
                    </a:p>
                  </a:txBody>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0" i="0" u="none" strike="noStrike" cap="none" normalizeH="0" baseline="0" smtClean="0">
                          <a:ln>
                            <a:noFill/>
                          </a:ln>
                          <a:solidFill>
                            <a:schemeClr val="tx1"/>
                          </a:solidFill>
                          <a:effectLst/>
                          <a:latin typeface="Arial" pitchFamily="34" charset="0"/>
                          <a:cs typeface="Arial" pitchFamily="34" charset="0"/>
                        </a:rPr>
                        <a:t>ביסוס</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ביריה</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היאחזות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היאחזות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היאחזות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עין צורים</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gridSpan="4">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       ..........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טירת צבי</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14</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6">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ש י ק ו ם    ו ה ת ב ס ס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יבנה</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17</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7">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 ת פ ת ח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כפר דרום</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1.5</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חורבן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בהמתנה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200" b="1" i="0" u="none" strike="noStrike" cap="none" normalizeH="0" baseline="0" smtClean="0">
                          <a:ln>
                            <a:noFill/>
                          </a:ln>
                          <a:solidFill>
                            <a:schemeClr val="tx1"/>
                          </a:solidFill>
                          <a:effectLst/>
                          <a:latin typeface="Arial" pitchFamily="34" charset="0"/>
                          <a:cs typeface="Arial" pitchFamily="34" charset="0"/>
                        </a:rPr>
                        <a:t>בני דרום</a:t>
                      </a:r>
                      <a:endParaRPr kumimoji="0" lang="he-IL" sz="20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5">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 נ י ה      ו ה ת ב ס ס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מכורה</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2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כפר חסידים</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כפר יעבץ</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ניר עציון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gridSpan="4">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      ........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כפר עציון</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12</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accent1"/>
                          </a:solidFill>
                          <a:effectLst/>
                          <a:latin typeface="Arial" pitchFamily="34" charset="0"/>
                          <a:cs typeface="Arial" pitchFamily="34" charset="0"/>
                        </a:rPr>
                        <a:t>חורבן</a:t>
                      </a:r>
                      <a:endParaRPr kumimoji="0" lang="he-IL" sz="1800" b="1" i="0" u="none" strike="noStrike" cap="none" normalizeH="0" baseline="0" smtClean="0">
                        <a:ln>
                          <a:noFill/>
                        </a:ln>
                        <a:solidFill>
                          <a:schemeClr val="accent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פליטים</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גבעת עלייה</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ניר עציון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3">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מאמצי שיקום</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000" b="0" i="0" u="none" strike="noStrike" cap="none" normalizeH="0" baseline="0" smtClean="0">
                          <a:ln>
                            <a:noFill/>
                          </a:ln>
                          <a:solidFill>
                            <a:schemeClr val="tx1"/>
                          </a:solidFill>
                          <a:effectLst/>
                          <a:latin typeface="Arial" pitchFamily="34" charset="0"/>
                          <a:cs typeface="Arial" pitchFamily="34" charset="0"/>
                        </a:rPr>
                        <a:t>מ. שיתופי</a:t>
                      </a:r>
                      <a:endParaRPr kumimoji="0" lang="he-IL" sz="18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לביא</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 כ ש ר ה   ב י ב נ ה</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hMerge="1">
                  <a:txBody>
                    <a:bodyPr/>
                    <a:lstStyle/>
                    <a:p>
                      <a:pPr rtl="1"/>
                      <a:endParaRPr lang="he-IL"/>
                    </a:p>
                  </a:txBody>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בגליל</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5">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 נ י י ה  ו ה ת ב ס ס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משואות יצחק</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4</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חורבן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בשבי</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בסוואפיר</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בנייה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grid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מ.שתופי</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hMerge="1">
                  <a:txBody>
                    <a:bodyPr/>
                    <a:lstStyle/>
                    <a:p>
                      <a:pPr rtl="1"/>
                      <a:endParaRPr lang="he-IL"/>
                    </a:p>
                  </a:txBody>
                  <a:tcPr/>
                </a:tc>
                <a:tc grid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מחוץ לקבה"ד</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סעד</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7</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בניית המחנה החדש</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pPr rtl="1"/>
                      <a:endParaRPr lang="he-IL"/>
                    </a:p>
                  </a:txBody>
                  <a:tcPr/>
                </a:tc>
                <a:tc gridSpan="4">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 י ס ו ס</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עין הנצי"ב</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9</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6">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ש י ק ו ם      ו ה ת ב ס ס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עין צורים</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1</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חורבן</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בשבי</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בסוואפיר</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5">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 נ י ה  ו ה ת ב ס ס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שדה אליהו</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7</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חזית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gridSpan="6">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ש י ק ו ם    ו ה ת ב ס ס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שחר</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בהכשרה</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בהכשרה</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בספסופה</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בספסופה</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בני דרום</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gridSpan="4">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 .......     .......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smtClean="0">
                          <a:ln>
                            <a:noFill/>
                          </a:ln>
                          <a:solidFill>
                            <a:schemeClr val="tx1"/>
                          </a:solidFill>
                          <a:effectLst/>
                          <a:latin typeface="Arial" pitchFamily="34" charset="0"/>
                          <a:cs typeface="Arial" pitchFamily="34" charset="0"/>
                        </a:rPr>
                        <a:t>שלוחות</a:t>
                      </a:r>
                      <a:endParaRPr kumimoji="0" lang="he-IL" sz="1400" b="0"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בהמתנה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בהמתנה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עמק בית ש</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עמק בית ש</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5">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 נ י  ה   ו ה ת ב ס ס ו 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r h="30476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1" i="0" u="none" strike="noStrike" cap="none" normalizeH="0" baseline="0" dirty="0" smtClean="0">
                          <a:ln>
                            <a:noFill/>
                          </a:ln>
                          <a:solidFill>
                            <a:schemeClr val="tx1"/>
                          </a:solidFill>
                          <a:effectLst/>
                          <a:latin typeface="Arial" pitchFamily="34" charset="0"/>
                          <a:cs typeface="Arial" pitchFamily="34" charset="0"/>
                        </a:rPr>
                        <a:t>תחיה</a:t>
                      </a:r>
                      <a:endParaRPr kumimoji="0" lang="he-IL" sz="1400" b="0" i="0" u="none" strike="noStrike" cap="none" normalizeH="0" baseline="0" dirty="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בהמתנה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בהמתנה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וילהלמה</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בחדיד </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smtClean="0">
                          <a:ln>
                            <a:noFill/>
                          </a:ln>
                          <a:solidFill>
                            <a:schemeClr val="tx1"/>
                          </a:solidFill>
                          <a:effectLst/>
                          <a:latin typeface="Arial" pitchFamily="34" charset="0"/>
                          <a:cs typeface="Arial" pitchFamily="34" charset="0"/>
                        </a:rPr>
                        <a:t>התפרקות</a:t>
                      </a:r>
                      <a:endParaRPr kumimoji="0" lang="he-IL" sz="1800" b="1" i="0" u="none" strike="noStrike" cap="none" normalizeH="0" baseline="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FF"/>
                    </a:solidFill>
                  </a:tcPr>
                </a:tc>
                <a:tc gridSpan="4">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000" b="1" i="0" u="none" strike="noStrike" cap="none" normalizeH="0" baseline="0" dirty="0" smtClean="0">
                          <a:ln>
                            <a:noFill/>
                          </a:ln>
                          <a:solidFill>
                            <a:schemeClr val="tx1"/>
                          </a:solidFill>
                          <a:effectLst/>
                          <a:latin typeface="Arial" pitchFamily="34" charset="0"/>
                          <a:cs typeface="Arial" pitchFamily="34" charset="0"/>
                        </a:rPr>
                        <a:t>.......   .......      ...........</a:t>
                      </a:r>
                      <a:endParaRPr kumimoji="0" lang="he-IL" sz="1800" b="1" i="0" u="none" strike="noStrike" cap="none" normalizeH="0" baseline="0" dirty="0" smtClean="0">
                        <a:ln>
                          <a:noFill/>
                        </a:ln>
                        <a:solidFill>
                          <a:schemeClr val="tx1"/>
                        </a:solidFill>
                        <a:effectLst/>
                        <a:latin typeface="Arial" pitchFamily="34" charset="0"/>
                        <a:cs typeface="Arial" pitchFamily="34" charset="0"/>
                      </a:endParaRPr>
                    </a:p>
                  </a:txBody>
                  <a:tcPr marT="45711" marB="4571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rtl="1"/>
                      <a:endParaRPr lang="he-IL"/>
                    </a:p>
                  </a:txBody>
                  <a:tcPr/>
                </a:tc>
                <a:tc hMerge="1">
                  <a:txBody>
                    <a:bodyPr/>
                    <a:lstStyle/>
                    <a:p>
                      <a:pPr rtl="1"/>
                      <a:endParaRPr lang="he-IL"/>
                    </a:p>
                  </a:txBody>
                  <a:tcPr/>
                </a:tc>
                <a:tc hMerge="1">
                  <a:txBody>
                    <a:bodyPr/>
                    <a:lstStyle/>
                    <a:p>
                      <a:pPr rtl="1"/>
                      <a:endParaRPr lang="he-IL"/>
                    </a:p>
                  </a:txBody>
                  <a:tcPr/>
                </a:tc>
              </a:tr>
            </a:tbl>
          </a:graphicData>
        </a:graphic>
      </p:graphicFrame>
      <p:sp>
        <p:nvSpPr>
          <p:cNvPr id="19628" name="Rectangle 172"/>
          <p:cNvSpPr>
            <a:spLocks noGrp="1" noChangeArrowheads="1"/>
          </p:cNvSpPr>
          <p:nvPr>
            <p:ph type="title"/>
          </p:nvPr>
        </p:nvSpPr>
        <p:spPr>
          <a:xfrm>
            <a:off x="457200" y="274638"/>
            <a:ext cx="8229600" cy="633412"/>
          </a:xfrm>
        </p:spPr>
        <p:txBody>
          <a:bodyPr/>
          <a:lstStyle/>
          <a:p>
            <a:pPr algn="ctr" eaLnBrk="1" fontAlgn="auto" hangingPunct="1">
              <a:spcAft>
                <a:spcPts val="0"/>
              </a:spcAft>
              <a:defRPr/>
            </a:pPr>
            <a:r>
              <a:rPr lang="he-IL" sz="1600" b="1" dirty="0" smtClean="0">
                <a:latin typeface="Tahoma" pitchFamily="34" charset="0"/>
                <a:ea typeface="Tahoma" pitchFamily="34" charset="0"/>
                <a:cs typeface="Tahoma" pitchFamily="34" charset="0"/>
              </a:rPr>
              <a:t> </a:t>
            </a:r>
            <a:r>
              <a:rPr lang="he-IL" sz="2000" b="1" dirty="0" smtClean="0">
                <a:latin typeface="Tahoma" pitchFamily="34" charset="0"/>
                <a:ea typeface="Tahoma" pitchFamily="34" charset="0"/>
                <a:cs typeface="Tahoma" pitchFamily="34" charset="0"/>
              </a:rPr>
              <a:t>התנועה והקבוצות בתקופת המעבר</a:t>
            </a:r>
            <a:endParaRPr lang="en-US" sz="2000" b="1" dirty="0" smtClean="0">
              <a:latin typeface="Tahoma" pitchFamily="34" charset="0"/>
              <a:ea typeface="Tahoma" pitchFamily="34" charset="0"/>
              <a:cs typeface="Tahoma" pitchFamily="34" charset="0"/>
            </a:endParaRPr>
          </a:p>
        </p:txBody>
      </p:sp>
      <p:sp>
        <p:nvSpPr>
          <p:cNvPr id="19629" name="Rectangle 173"/>
          <p:cNvSpPr>
            <a:spLocks noChangeArrowheads="1"/>
          </p:cNvSpPr>
          <p:nvPr/>
        </p:nvSpPr>
        <p:spPr bwMode="auto">
          <a:xfrm>
            <a:off x="5292725" y="981075"/>
            <a:ext cx="935038" cy="5688013"/>
          </a:xfrm>
          <a:prstGeom prst="rect">
            <a:avLst/>
          </a:prstGeom>
          <a:solidFill>
            <a:schemeClr val="bg1"/>
          </a:solidFill>
          <a:ln w="9525">
            <a:solidFill>
              <a:schemeClr val="bg1"/>
            </a:solidFill>
            <a:miter lim="800000"/>
            <a:headEnd/>
            <a:tailEnd/>
          </a:ln>
        </p:spPr>
        <p:txBody>
          <a:bodyPr wrap="none" anchor="ctr"/>
          <a:lstStyle/>
          <a:p>
            <a:endParaRPr lang="he-IL"/>
          </a:p>
        </p:txBody>
      </p:sp>
      <p:sp>
        <p:nvSpPr>
          <p:cNvPr id="19630" name="Rectangle 174"/>
          <p:cNvSpPr>
            <a:spLocks noChangeArrowheads="1"/>
          </p:cNvSpPr>
          <p:nvPr/>
        </p:nvSpPr>
        <p:spPr bwMode="auto">
          <a:xfrm>
            <a:off x="4356100" y="981075"/>
            <a:ext cx="1008063" cy="5688013"/>
          </a:xfrm>
          <a:prstGeom prst="rect">
            <a:avLst/>
          </a:prstGeom>
          <a:solidFill>
            <a:schemeClr val="bg1"/>
          </a:solidFill>
          <a:ln w="9525">
            <a:solidFill>
              <a:schemeClr val="bg1"/>
            </a:solidFill>
            <a:miter lim="800000"/>
            <a:headEnd/>
            <a:tailEnd/>
          </a:ln>
        </p:spPr>
        <p:txBody>
          <a:bodyPr wrap="none" anchor="ctr"/>
          <a:lstStyle/>
          <a:p>
            <a:endParaRPr lang="he-IL"/>
          </a:p>
        </p:txBody>
      </p:sp>
      <p:sp>
        <p:nvSpPr>
          <p:cNvPr id="19631" name="Rectangle 175"/>
          <p:cNvSpPr>
            <a:spLocks noChangeArrowheads="1"/>
          </p:cNvSpPr>
          <p:nvPr/>
        </p:nvSpPr>
        <p:spPr bwMode="auto">
          <a:xfrm>
            <a:off x="2771775" y="981075"/>
            <a:ext cx="792163" cy="5689600"/>
          </a:xfrm>
          <a:prstGeom prst="rect">
            <a:avLst/>
          </a:prstGeom>
          <a:solidFill>
            <a:schemeClr val="bg1"/>
          </a:solidFill>
          <a:ln w="9525">
            <a:solidFill>
              <a:schemeClr val="bg1"/>
            </a:solidFill>
            <a:miter lim="800000"/>
            <a:headEnd/>
            <a:tailEnd/>
          </a:ln>
        </p:spPr>
        <p:txBody>
          <a:bodyPr wrap="none" anchor="ctr"/>
          <a:lstStyle/>
          <a:p>
            <a:endParaRPr lang="he-IL"/>
          </a:p>
        </p:txBody>
      </p:sp>
      <p:sp>
        <p:nvSpPr>
          <p:cNvPr id="19632" name="Rectangle 176"/>
          <p:cNvSpPr>
            <a:spLocks noChangeArrowheads="1"/>
          </p:cNvSpPr>
          <p:nvPr/>
        </p:nvSpPr>
        <p:spPr bwMode="auto">
          <a:xfrm>
            <a:off x="900113" y="981075"/>
            <a:ext cx="719137" cy="5688013"/>
          </a:xfrm>
          <a:prstGeom prst="rect">
            <a:avLst/>
          </a:prstGeom>
          <a:solidFill>
            <a:schemeClr val="bg1"/>
          </a:solidFill>
          <a:ln w="9525">
            <a:solidFill>
              <a:schemeClr val="bg1"/>
            </a:solidFill>
            <a:miter lim="800000"/>
            <a:headEnd/>
            <a:tailEnd/>
          </a:ln>
        </p:spPr>
        <p:txBody>
          <a:bodyPr wrap="none" anchor="ctr"/>
          <a:lstStyle/>
          <a:p>
            <a:endParaRPr lang="he-IL"/>
          </a:p>
        </p:txBody>
      </p:sp>
      <p:sp>
        <p:nvSpPr>
          <p:cNvPr id="19633" name="Rectangle 177"/>
          <p:cNvSpPr>
            <a:spLocks noChangeArrowheads="1"/>
          </p:cNvSpPr>
          <p:nvPr/>
        </p:nvSpPr>
        <p:spPr bwMode="auto">
          <a:xfrm>
            <a:off x="1619250" y="981075"/>
            <a:ext cx="720725" cy="5688013"/>
          </a:xfrm>
          <a:prstGeom prst="rect">
            <a:avLst/>
          </a:prstGeom>
          <a:solidFill>
            <a:schemeClr val="bg1"/>
          </a:solidFill>
          <a:ln w="9525">
            <a:solidFill>
              <a:schemeClr val="bg1"/>
            </a:solidFill>
            <a:miter lim="800000"/>
            <a:headEnd/>
            <a:tailEnd/>
          </a:ln>
        </p:spPr>
        <p:txBody>
          <a:bodyPr wrap="none" anchor="ctr"/>
          <a:lstStyle/>
          <a:p>
            <a:endParaRPr lang="he-IL"/>
          </a:p>
        </p:txBody>
      </p:sp>
      <p:sp>
        <p:nvSpPr>
          <p:cNvPr id="19634" name="Rectangle 178"/>
          <p:cNvSpPr>
            <a:spLocks noChangeArrowheads="1"/>
          </p:cNvSpPr>
          <p:nvPr/>
        </p:nvSpPr>
        <p:spPr bwMode="auto">
          <a:xfrm>
            <a:off x="2339975" y="981075"/>
            <a:ext cx="503238" cy="5761038"/>
          </a:xfrm>
          <a:prstGeom prst="rect">
            <a:avLst/>
          </a:prstGeom>
          <a:solidFill>
            <a:schemeClr val="bg1"/>
          </a:solidFill>
          <a:ln w="9525">
            <a:solidFill>
              <a:schemeClr val="bg1"/>
            </a:solidFill>
            <a:miter lim="800000"/>
            <a:headEnd/>
            <a:tailEnd/>
          </a:ln>
        </p:spPr>
        <p:txBody>
          <a:bodyPr wrap="none" anchor="ctr"/>
          <a:lstStyle/>
          <a:p>
            <a:endParaRPr lang="he-IL"/>
          </a:p>
        </p:txBody>
      </p:sp>
      <p:sp>
        <p:nvSpPr>
          <p:cNvPr id="19635" name="Rectangle 179"/>
          <p:cNvSpPr>
            <a:spLocks noChangeArrowheads="1"/>
          </p:cNvSpPr>
          <p:nvPr/>
        </p:nvSpPr>
        <p:spPr bwMode="auto">
          <a:xfrm>
            <a:off x="3563938" y="981075"/>
            <a:ext cx="863600" cy="5688013"/>
          </a:xfrm>
          <a:prstGeom prst="rect">
            <a:avLst/>
          </a:prstGeom>
          <a:solidFill>
            <a:schemeClr val="bg1"/>
          </a:solidFill>
          <a:ln w="9525">
            <a:solidFill>
              <a:schemeClr val="bg1"/>
            </a:solidFill>
            <a:miter lim="800000"/>
            <a:headEnd/>
            <a:tailEnd/>
          </a:ln>
        </p:spPr>
        <p:txBody>
          <a:bodyPr wrap="none" anchor="ctr"/>
          <a:lstStyle/>
          <a:p>
            <a:endParaRPr lang="he-IL"/>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9628"/>
                                        </p:tgtEl>
                                        <p:attrNameLst>
                                          <p:attrName>style.visibility</p:attrName>
                                        </p:attrNameLst>
                                      </p:cBhvr>
                                      <p:to>
                                        <p:strVal val="visible"/>
                                      </p:to>
                                    </p:set>
                                    <p:animEffect transition="in" filter="fade">
                                      <p:cBhvr>
                                        <p:cTn id="7" dur="2000"/>
                                        <p:tgtEl>
                                          <p:spTgt spid="196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xit" presetSubtype="2" fill="hold" grpId="0" nodeType="clickEffect">
                                  <p:stCondLst>
                                    <p:cond delay="0"/>
                                  </p:stCondLst>
                                  <p:childTnLst>
                                    <p:animEffect transition="out" filter="wipe(right)">
                                      <p:cBhvr>
                                        <p:cTn id="11" dur="500"/>
                                        <p:tgtEl>
                                          <p:spTgt spid="19629"/>
                                        </p:tgtEl>
                                      </p:cBhvr>
                                    </p:animEffect>
                                    <p:set>
                                      <p:cBhvr>
                                        <p:cTn id="12" dur="1" fill="hold">
                                          <p:stCondLst>
                                            <p:cond delay="499"/>
                                          </p:stCondLst>
                                        </p:cTn>
                                        <p:tgtEl>
                                          <p:spTgt spid="1962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xit" presetSubtype="2" fill="hold" grpId="0" nodeType="clickEffect">
                                  <p:stCondLst>
                                    <p:cond delay="0"/>
                                  </p:stCondLst>
                                  <p:childTnLst>
                                    <p:animEffect transition="out" filter="wipe(right)">
                                      <p:cBhvr>
                                        <p:cTn id="16" dur="500"/>
                                        <p:tgtEl>
                                          <p:spTgt spid="19630"/>
                                        </p:tgtEl>
                                      </p:cBhvr>
                                    </p:animEffect>
                                    <p:set>
                                      <p:cBhvr>
                                        <p:cTn id="17" dur="1" fill="hold">
                                          <p:stCondLst>
                                            <p:cond delay="499"/>
                                          </p:stCondLst>
                                        </p:cTn>
                                        <p:tgtEl>
                                          <p:spTgt spid="19630"/>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xit" presetSubtype="2" fill="hold" grpId="0" nodeType="clickEffect">
                                  <p:stCondLst>
                                    <p:cond delay="0"/>
                                  </p:stCondLst>
                                  <p:childTnLst>
                                    <p:animEffect transition="out" filter="wipe(right)">
                                      <p:cBhvr>
                                        <p:cTn id="21" dur="500"/>
                                        <p:tgtEl>
                                          <p:spTgt spid="19635"/>
                                        </p:tgtEl>
                                      </p:cBhvr>
                                    </p:animEffect>
                                    <p:set>
                                      <p:cBhvr>
                                        <p:cTn id="22" dur="1" fill="hold">
                                          <p:stCondLst>
                                            <p:cond delay="499"/>
                                          </p:stCondLst>
                                        </p:cTn>
                                        <p:tgtEl>
                                          <p:spTgt spid="19635"/>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xit" presetSubtype="2" fill="hold" grpId="0" nodeType="clickEffect">
                                  <p:stCondLst>
                                    <p:cond delay="0"/>
                                  </p:stCondLst>
                                  <p:childTnLst>
                                    <p:animEffect transition="out" filter="wipe(right)">
                                      <p:cBhvr>
                                        <p:cTn id="26" dur="500"/>
                                        <p:tgtEl>
                                          <p:spTgt spid="19631"/>
                                        </p:tgtEl>
                                      </p:cBhvr>
                                    </p:animEffect>
                                    <p:set>
                                      <p:cBhvr>
                                        <p:cTn id="27" dur="1" fill="hold">
                                          <p:stCondLst>
                                            <p:cond delay="499"/>
                                          </p:stCondLst>
                                        </p:cTn>
                                        <p:tgtEl>
                                          <p:spTgt spid="19631"/>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xit" presetSubtype="2" fill="hold" grpId="0" nodeType="clickEffect">
                                  <p:stCondLst>
                                    <p:cond delay="0"/>
                                  </p:stCondLst>
                                  <p:childTnLst>
                                    <p:animEffect transition="out" filter="wipe(right)">
                                      <p:cBhvr>
                                        <p:cTn id="31" dur="500"/>
                                        <p:tgtEl>
                                          <p:spTgt spid="19634"/>
                                        </p:tgtEl>
                                      </p:cBhvr>
                                    </p:animEffect>
                                    <p:set>
                                      <p:cBhvr>
                                        <p:cTn id="32" dur="1" fill="hold">
                                          <p:stCondLst>
                                            <p:cond delay="499"/>
                                          </p:stCondLst>
                                        </p:cTn>
                                        <p:tgtEl>
                                          <p:spTgt spid="19634"/>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xit" presetSubtype="2" fill="hold" grpId="0" nodeType="clickEffect">
                                  <p:stCondLst>
                                    <p:cond delay="0"/>
                                  </p:stCondLst>
                                  <p:childTnLst>
                                    <p:animEffect transition="out" filter="wipe(right)">
                                      <p:cBhvr>
                                        <p:cTn id="36" dur="500"/>
                                        <p:tgtEl>
                                          <p:spTgt spid="19633"/>
                                        </p:tgtEl>
                                      </p:cBhvr>
                                    </p:animEffect>
                                    <p:set>
                                      <p:cBhvr>
                                        <p:cTn id="37" dur="1" fill="hold">
                                          <p:stCondLst>
                                            <p:cond delay="499"/>
                                          </p:stCondLst>
                                        </p:cTn>
                                        <p:tgtEl>
                                          <p:spTgt spid="19633"/>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xit" presetSubtype="2" fill="hold" grpId="0" nodeType="clickEffect">
                                  <p:stCondLst>
                                    <p:cond delay="0"/>
                                  </p:stCondLst>
                                  <p:childTnLst>
                                    <p:animEffect transition="out" filter="wipe(right)">
                                      <p:cBhvr>
                                        <p:cTn id="41" dur="500"/>
                                        <p:tgtEl>
                                          <p:spTgt spid="19632"/>
                                        </p:tgtEl>
                                      </p:cBhvr>
                                    </p:animEffect>
                                    <p:set>
                                      <p:cBhvr>
                                        <p:cTn id="42" dur="1" fill="hold">
                                          <p:stCondLst>
                                            <p:cond delay="499"/>
                                          </p:stCondLst>
                                        </p:cTn>
                                        <p:tgtEl>
                                          <p:spTgt spid="196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29" grpId="0" animBg="1"/>
      <p:bldP spid="19630" grpId="0" animBg="1"/>
      <p:bldP spid="19631" grpId="0" animBg="1"/>
      <p:bldP spid="19632" grpId="0" animBg="1"/>
      <p:bldP spid="19633" grpId="0" animBg="1"/>
      <p:bldP spid="19634" grpId="0" animBg="1"/>
      <p:bldP spid="1963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0" y="620688"/>
            <a:ext cx="8892480" cy="432048"/>
          </a:xfrm>
        </p:spPr>
        <p:txBody>
          <a:bodyPr>
            <a:noAutofit/>
          </a:bodyPr>
          <a:lstStyle/>
          <a:p>
            <a:pPr>
              <a:buNone/>
            </a:pPr>
            <a:r>
              <a:rPr lang="he-IL" sz="2400" b="1" dirty="0" smtClean="0">
                <a:latin typeface="Tahoma" pitchFamily="34" charset="0"/>
                <a:cs typeface="Tahoma" pitchFamily="34" charset="0"/>
              </a:rPr>
              <a:t>בשנת תש"י (1950) נותרו </a:t>
            </a:r>
            <a:r>
              <a:rPr lang="he-IL" sz="2400" b="1" dirty="0" err="1" smtClean="0">
                <a:latin typeface="Tahoma" pitchFamily="34" charset="0"/>
                <a:cs typeface="Tahoma" pitchFamily="34" charset="0"/>
              </a:rPr>
              <a:t>בקה"ד</a:t>
            </a:r>
            <a:r>
              <a:rPr lang="he-IL" sz="2400" b="1" dirty="0" smtClean="0">
                <a:latin typeface="Tahoma" pitchFamily="34" charset="0"/>
                <a:cs typeface="Tahoma" pitchFamily="34" charset="0"/>
              </a:rPr>
              <a:t> רק תשע נקודות</a:t>
            </a:r>
            <a:endParaRPr lang="en-US" sz="2400" b="1" dirty="0" smtClean="0">
              <a:latin typeface="Tahoma" pitchFamily="34" charset="0"/>
              <a:cs typeface="Tahoma" pitchFamily="34" charset="0"/>
            </a:endParaRPr>
          </a:p>
        </p:txBody>
      </p:sp>
      <p:sp>
        <p:nvSpPr>
          <p:cNvPr id="32771" name="Text Box 4"/>
          <p:cNvSpPr txBox="1">
            <a:spLocks noChangeArrowheads="1"/>
          </p:cNvSpPr>
          <p:nvPr/>
        </p:nvSpPr>
        <p:spPr bwMode="auto">
          <a:xfrm>
            <a:off x="6516688" y="3089275"/>
            <a:ext cx="1316037" cy="366713"/>
          </a:xfrm>
          <a:prstGeom prst="rect">
            <a:avLst/>
          </a:prstGeom>
          <a:noFill/>
          <a:ln w="9525">
            <a:noFill/>
            <a:miter lim="800000"/>
            <a:headEnd/>
            <a:tailEnd/>
          </a:ln>
        </p:spPr>
        <p:txBody>
          <a:bodyPr>
            <a:spAutoFit/>
          </a:bodyPr>
          <a:lstStyle/>
          <a:p>
            <a:endParaRPr lang="en-US"/>
          </a:p>
        </p:txBody>
      </p:sp>
      <p:pic>
        <p:nvPicPr>
          <p:cNvPr id="16389" name="Picture 5"/>
          <p:cNvPicPr>
            <a:picLocks noChangeAspect="1" noChangeArrowheads="1"/>
          </p:cNvPicPr>
          <p:nvPr/>
        </p:nvPicPr>
        <p:blipFill>
          <a:blip r:embed="rId3" cstate="print"/>
          <a:srcRect/>
          <a:stretch>
            <a:fillRect/>
          </a:stretch>
        </p:blipFill>
        <p:spPr bwMode="auto">
          <a:xfrm>
            <a:off x="323850" y="3141663"/>
            <a:ext cx="1958975" cy="3313112"/>
          </a:xfrm>
          <a:prstGeom prst="rect">
            <a:avLst/>
          </a:prstGeom>
          <a:noFill/>
          <a:ln w="9525">
            <a:noFill/>
            <a:miter lim="800000"/>
            <a:headEnd/>
            <a:tailEnd/>
          </a:ln>
        </p:spPr>
      </p:pic>
      <p:sp>
        <p:nvSpPr>
          <p:cNvPr id="16390" name="Rectangle 6"/>
          <p:cNvSpPr>
            <a:spLocks noChangeArrowheads="1"/>
          </p:cNvSpPr>
          <p:nvPr/>
        </p:nvSpPr>
        <p:spPr bwMode="auto">
          <a:xfrm>
            <a:off x="2339975" y="4221088"/>
            <a:ext cx="6696075" cy="2304256"/>
          </a:xfrm>
          <a:prstGeom prst="rect">
            <a:avLst/>
          </a:prstGeom>
          <a:noFill/>
          <a:ln w="9525">
            <a:noFill/>
            <a:miter lim="800000"/>
            <a:headEnd/>
            <a:tailEnd/>
          </a:ln>
        </p:spPr>
        <p:txBody>
          <a:bodyPr/>
          <a:lstStyle/>
          <a:p>
            <a:pPr marL="342900" indent="-342900"/>
            <a:r>
              <a:rPr lang="he-IL" sz="2800" b="1" dirty="0">
                <a:latin typeface="Tahoma" pitchFamily="34" charset="0"/>
                <a:cs typeface="Tahoma" pitchFamily="34" charset="0"/>
              </a:rPr>
              <a:t>בשנות </a:t>
            </a:r>
            <a:r>
              <a:rPr lang="he-IL" sz="2800" b="1" dirty="0" smtClean="0">
                <a:latin typeface="Tahoma" pitchFamily="34" charset="0"/>
                <a:cs typeface="Tahoma" pitchFamily="34" charset="0"/>
              </a:rPr>
              <a:t>החמישים שבה התנועה למדיניותה הזהירה המסורתית, </a:t>
            </a:r>
            <a:r>
              <a:rPr lang="he-IL" sz="2800" b="1" dirty="0">
                <a:latin typeface="Tahoma" pitchFamily="34" charset="0"/>
                <a:cs typeface="Tahoma" pitchFamily="34" charset="0"/>
              </a:rPr>
              <a:t>השקיעה את כל משאביה הדלים בייצוב הקיים ודחתה הזדמנויות מפתות להתרחבות</a:t>
            </a:r>
            <a:r>
              <a:rPr lang="he-IL" sz="2800" dirty="0">
                <a:latin typeface="Tahoma" pitchFamily="34" charset="0"/>
                <a:cs typeface="Tahoma" pitchFamily="34" charset="0"/>
              </a:rPr>
              <a:t>.</a:t>
            </a:r>
            <a:endParaRPr lang="en-US" sz="3200" dirty="0">
              <a:latin typeface="Tahoma" pitchFamily="34" charset="0"/>
              <a:cs typeface="Tahoma" pitchFamily="34" charset="0"/>
            </a:endParaRPr>
          </a:p>
        </p:txBody>
      </p:sp>
      <p:sp>
        <p:nvSpPr>
          <p:cNvPr id="6" name="מלבן 5"/>
          <p:cNvSpPr/>
          <p:nvPr/>
        </p:nvSpPr>
        <p:spPr>
          <a:xfrm>
            <a:off x="539552" y="1715324"/>
            <a:ext cx="8352928" cy="1569660"/>
          </a:xfrm>
          <a:prstGeom prst="rect">
            <a:avLst/>
          </a:prstGeom>
        </p:spPr>
        <p:txBody>
          <a:bodyPr wrap="square">
            <a:spAutoFit/>
          </a:bodyPr>
          <a:lstStyle/>
          <a:p>
            <a:r>
              <a:rPr lang="he-IL" sz="2400" b="1" dirty="0" smtClean="0">
                <a:latin typeface="Tahoma" pitchFamily="34" charset="0"/>
                <a:cs typeface="Tahoma" pitchFamily="34" charset="0"/>
              </a:rPr>
              <a:t>בעודן מתמודדות עם משימות ההתיישבות, פקדו את הקבוצות משברים חברתיים ודמוגרפיים ולקראת סוף התקופה, כשליש מחברי </a:t>
            </a:r>
            <a:r>
              <a:rPr lang="he-IL" sz="2400" b="1" dirty="0" err="1" smtClean="0">
                <a:latin typeface="Tahoma" pitchFamily="34" charset="0"/>
                <a:cs typeface="Tahoma" pitchFamily="34" charset="0"/>
              </a:rPr>
              <a:t>הקה"ד</a:t>
            </a:r>
            <a:r>
              <a:rPr lang="he-IL" sz="2400" b="1" dirty="0" smtClean="0">
                <a:latin typeface="Tahoma" pitchFamily="34" charset="0"/>
                <a:cs typeface="Tahoma" pitchFamily="34" charset="0"/>
              </a:rPr>
              <a:t> השתייכו לדור המצטרפים החדש.</a:t>
            </a:r>
            <a:r>
              <a:rPr lang="en-US" sz="2400" b="1" dirty="0" smtClean="0">
                <a:latin typeface="Tahoma" pitchFamily="34" charset="0"/>
                <a:cs typeface="Tahoma"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wipe(up)">
                                      <p:cBhvr>
                                        <p:cTn id="7" dur="3000"/>
                                        <p:tgtEl>
                                          <p:spTgt spid="16387">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390">
                                            <p:txEl>
                                              <p:pRg st="0" end="0"/>
                                            </p:txEl>
                                          </p:spTgt>
                                        </p:tgtEl>
                                        <p:attrNameLst>
                                          <p:attrName>style.visibility</p:attrName>
                                        </p:attrNameLst>
                                      </p:cBhvr>
                                      <p:to>
                                        <p:strVal val="visible"/>
                                      </p:to>
                                    </p:set>
                                    <p:animEffect transition="in" filter="wipe(up)">
                                      <p:cBhvr>
                                        <p:cTn id="17" dur="3000"/>
                                        <p:tgtEl>
                                          <p:spTgt spid="16390">
                                            <p:txEl>
                                              <p:pRg st="0" end="0"/>
                                            </p:txEl>
                                          </p:spTgt>
                                        </p:tgtEl>
                                      </p:cBhvr>
                                    </p:animEffect>
                                  </p:childTnLst>
                                </p:cTn>
                              </p:par>
                            </p:childTnLst>
                          </p:cTn>
                        </p:par>
                        <p:par>
                          <p:cTn id="18" fill="hold" nodeType="afterGroup">
                            <p:stCondLst>
                              <p:cond delay="3000"/>
                            </p:stCondLst>
                            <p:childTnLst>
                              <p:par>
                                <p:cTn id="19" presetID="22" presetClass="entr" presetSubtype="2" fill="hold" nodeType="afterEffect">
                                  <p:stCondLst>
                                    <p:cond delay="0"/>
                                  </p:stCondLst>
                                  <p:childTnLst>
                                    <p:set>
                                      <p:cBhvr>
                                        <p:cTn id="20" dur="1" fill="hold">
                                          <p:stCondLst>
                                            <p:cond delay="0"/>
                                          </p:stCondLst>
                                        </p:cTn>
                                        <p:tgtEl>
                                          <p:spTgt spid="16389"/>
                                        </p:tgtEl>
                                        <p:attrNameLst>
                                          <p:attrName>style.visibility</p:attrName>
                                        </p:attrNameLst>
                                      </p:cBhvr>
                                      <p:to>
                                        <p:strVal val="visible"/>
                                      </p:to>
                                    </p:set>
                                    <p:animEffect transition="in" filter="wipe(right)">
                                      <p:cBhvr>
                                        <p:cTn id="21" dur="50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16390" grpId="0" build="p"/>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טבלה 3"/>
          <p:cNvGraphicFramePr>
            <a:graphicFrameLocks noGrp="1"/>
          </p:cNvGraphicFramePr>
          <p:nvPr/>
        </p:nvGraphicFramePr>
        <p:xfrm>
          <a:off x="2267744" y="980728"/>
          <a:ext cx="6656080" cy="5400600"/>
        </p:xfrm>
        <a:graphic>
          <a:graphicData uri="http://schemas.openxmlformats.org/drawingml/2006/table">
            <a:tbl>
              <a:tblPr rtl="1"/>
              <a:tblGrid>
                <a:gridCol w="1455440"/>
                <a:gridCol w="1666136"/>
                <a:gridCol w="1765960"/>
                <a:gridCol w="1768544"/>
              </a:tblGrid>
              <a:tr h="450050">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he-IL" sz="1800" b="1" dirty="0" smtClean="0">
                          <a:latin typeface="Tahoma" pitchFamily="34" charset="0"/>
                          <a:ea typeface="Tahoma" pitchFamily="34" charset="0"/>
                          <a:cs typeface="Tahoma" pitchFamily="34" charset="0"/>
                        </a:rPr>
                        <a:t>השנה</a:t>
                      </a:r>
                      <a:endParaRPr lang="en-US" sz="18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800" b="1" dirty="0" smtClean="0">
                          <a:latin typeface="Tahoma" pitchFamily="34" charset="0"/>
                          <a:ea typeface="Tahoma" pitchFamily="34" charset="0"/>
                          <a:cs typeface="Tahoma" pitchFamily="34" charset="0"/>
                        </a:rPr>
                        <a:t>הקבוצה</a:t>
                      </a:r>
                      <a:endParaRPr lang="en-US" sz="18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800" b="1" dirty="0" smtClean="0">
                          <a:latin typeface="Tahoma" pitchFamily="34" charset="0"/>
                          <a:ea typeface="Tahoma" pitchFamily="34" charset="0"/>
                          <a:cs typeface="Tahoma" pitchFamily="34" charset="0"/>
                        </a:rPr>
                        <a:t>הגרעין</a:t>
                      </a:r>
                      <a:endParaRPr lang="en-US" sz="18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800" b="1" dirty="0" smtClean="0">
                          <a:latin typeface="Tahoma" pitchFamily="34" charset="0"/>
                          <a:ea typeface="Tahoma" pitchFamily="34" charset="0"/>
                          <a:cs typeface="Tahoma" pitchFamily="34" charset="0"/>
                        </a:rPr>
                        <a:t>מספר</a:t>
                      </a:r>
                      <a:r>
                        <a:rPr lang="he-IL" sz="1800" b="1" baseline="0" dirty="0" smtClean="0">
                          <a:latin typeface="Tahoma" pitchFamily="34" charset="0"/>
                          <a:ea typeface="Tahoma" pitchFamily="34" charset="0"/>
                          <a:cs typeface="Tahoma" pitchFamily="34" charset="0"/>
                        </a:rPr>
                        <a:t> החברים</a:t>
                      </a:r>
                      <a:endParaRPr lang="en-US" sz="18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050">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he-IL" sz="1600" b="1" dirty="0" smtClean="0">
                          <a:latin typeface="Tahoma" pitchFamily="34" charset="0"/>
                          <a:ea typeface="Tahoma" pitchFamily="34" charset="0"/>
                          <a:cs typeface="Tahoma" pitchFamily="34" charset="0"/>
                        </a:rPr>
                        <a:t>1950</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סעד</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ז'</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125</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050">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he-IL" sz="1600" b="1" dirty="0" smtClean="0">
                          <a:latin typeface="Tahoma" pitchFamily="34" charset="0"/>
                          <a:ea typeface="Tahoma" pitchFamily="34" charset="0"/>
                          <a:cs typeface="Tahoma" pitchFamily="34" charset="0"/>
                        </a:rPr>
                        <a:t>1951</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עין צורים</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נתיבות</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80</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050">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he-IL" sz="1600" b="1" dirty="0" smtClean="0">
                          <a:latin typeface="Tahoma" pitchFamily="34" charset="0"/>
                          <a:ea typeface="Tahoma" pitchFamily="34" charset="0"/>
                          <a:cs typeface="Tahoma" pitchFamily="34" charset="0"/>
                        </a:rPr>
                        <a:t>1952</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יבנה</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עציון</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smtClean="0">
                          <a:latin typeface="Tahoma" pitchFamily="34" charset="0"/>
                          <a:ea typeface="Tahoma" pitchFamily="34" charset="0"/>
                          <a:cs typeface="Tahoma" pitchFamily="34" charset="0"/>
                        </a:rPr>
                        <a:t>50</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0">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he-IL" sz="1600" b="1" dirty="0" smtClean="0">
                          <a:latin typeface="Tahoma" pitchFamily="34" charset="0"/>
                          <a:ea typeface="Tahoma" pitchFamily="34" charset="0"/>
                          <a:cs typeface="Tahoma" pitchFamily="34" charset="0"/>
                        </a:rPr>
                        <a:t>1953</a:t>
                      </a:r>
                      <a:endParaRPr lang="en-US" sz="1600" b="1" dirty="0" smtClean="0">
                        <a:latin typeface="Tahoma" pitchFamily="34" charset="0"/>
                        <a:ea typeface="Tahoma" pitchFamily="34" charset="0"/>
                        <a:cs typeface="Tahoma" pitchFamily="34" charset="0"/>
                      </a:endParaRPr>
                    </a:p>
                    <a:p>
                      <a:pPr algn="ctr" rtl="1">
                        <a:lnSpc>
                          <a:spcPct val="150000"/>
                        </a:lnSpc>
                        <a:spcAft>
                          <a:spcPts val="0"/>
                        </a:spcAft>
                      </a:pP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טירת צבי</a:t>
                      </a:r>
                      <a:endParaRPr lang="en-US" sz="1600" b="1">
                        <a:latin typeface="Tahoma" pitchFamily="34" charset="0"/>
                        <a:ea typeface="Tahoma" pitchFamily="34" charset="0"/>
                        <a:cs typeface="Tahoma" pitchFamily="34" charset="0"/>
                      </a:endParaRPr>
                    </a:p>
                    <a:p>
                      <a:pPr algn="ctr" rtl="1">
                        <a:lnSpc>
                          <a:spcPct val="150000"/>
                        </a:lnSpc>
                        <a:spcAft>
                          <a:spcPts val="0"/>
                        </a:spcAft>
                      </a:pPr>
                      <a:r>
                        <a:rPr lang="he-IL" sz="1600" b="1">
                          <a:latin typeface="Tahoma" pitchFamily="34" charset="0"/>
                          <a:ea typeface="Tahoma" pitchFamily="34" charset="0"/>
                          <a:cs typeface="Tahoma" pitchFamily="34" charset="0"/>
                        </a:rPr>
                        <a:t>עין הנצ"ב</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גאולים</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smtClean="0">
                          <a:latin typeface="Tahoma" pitchFamily="34" charset="0"/>
                          <a:ea typeface="Tahoma" pitchFamily="34" charset="0"/>
                          <a:cs typeface="Tahoma" pitchFamily="34" charset="0"/>
                        </a:rPr>
                        <a:t>50</a:t>
                      </a:r>
                    </a:p>
                    <a:p>
                      <a:pPr algn="ctr" rtl="1">
                        <a:lnSpc>
                          <a:spcPct val="150000"/>
                        </a:lnSpc>
                        <a:spcAft>
                          <a:spcPts val="0"/>
                        </a:spcAft>
                      </a:pPr>
                      <a:r>
                        <a:rPr lang="he-IL" sz="1600" b="1" dirty="0" smtClean="0">
                          <a:latin typeface="Tahoma" pitchFamily="34" charset="0"/>
                          <a:ea typeface="Tahoma" pitchFamily="34" charset="0"/>
                          <a:cs typeface="Tahoma" pitchFamily="34" charset="0"/>
                        </a:rPr>
                        <a:t>60</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050">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he-IL" sz="1600" b="1" dirty="0" smtClean="0">
                          <a:latin typeface="Tahoma" pitchFamily="34" charset="0"/>
                          <a:ea typeface="Tahoma" pitchFamily="34" charset="0"/>
                          <a:cs typeface="Tahoma" pitchFamily="34" charset="0"/>
                        </a:rPr>
                        <a:t>1954</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בני דרום</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איתנים</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120</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0">
                <a:tc>
                  <a:txBody>
                    <a:bodyPr/>
                    <a:lstStyle/>
                    <a:p>
                      <a:pPr algn="ctr" rtl="1">
                        <a:lnSpc>
                          <a:spcPct val="150000"/>
                        </a:lnSpc>
                        <a:spcAft>
                          <a:spcPts val="0"/>
                        </a:spcAft>
                      </a:pPr>
                      <a:r>
                        <a:rPr lang="he-IL" sz="1600" b="1" smtClean="0">
                          <a:latin typeface="Tahoma" pitchFamily="34" charset="0"/>
                          <a:ea typeface="Tahoma" pitchFamily="34" charset="0"/>
                          <a:cs typeface="Tahoma" pitchFamily="34" charset="0"/>
                        </a:rPr>
                        <a:t>1955</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בארות יצחק</a:t>
                      </a:r>
                      <a:endParaRPr lang="en-US" sz="1600" b="1" dirty="0">
                        <a:latin typeface="Tahoma" pitchFamily="34" charset="0"/>
                        <a:ea typeface="Tahoma" pitchFamily="34" charset="0"/>
                        <a:cs typeface="Tahoma" pitchFamily="34" charset="0"/>
                      </a:endParaRPr>
                    </a:p>
                    <a:p>
                      <a:pPr algn="ctr" rtl="1">
                        <a:lnSpc>
                          <a:spcPct val="150000"/>
                        </a:lnSpc>
                        <a:spcAft>
                          <a:spcPts val="0"/>
                        </a:spcAft>
                      </a:pPr>
                      <a:r>
                        <a:rPr lang="he-IL" sz="1600" b="1" dirty="0">
                          <a:latin typeface="Tahoma" pitchFamily="34" charset="0"/>
                          <a:ea typeface="Tahoma" pitchFamily="34" charset="0"/>
                          <a:cs typeface="Tahoma" pitchFamily="34" charset="0"/>
                        </a:rPr>
                        <a:t>סעד</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מתנחלים</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smtClean="0">
                          <a:latin typeface="Tahoma" pitchFamily="34" charset="0"/>
                          <a:ea typeface="Tahoma" pitchFamily="34" charset="0"/>
                          <a:cs typeface="Tahoma" pitchFamily="34" charset="0"/>
                        </a:rPr>
                        <a:t>130</a:t>
                      </a:r>
                    </a:p>
                    <a:p>
                      <a:pPr algn="ctr" rtl="1">
                        <a:lnSpc>
                          <a:spcPct val="150000"/>
                        </a:lnSpc>
                        <a:spcAft>
                          <a:spcPts val="0"/>
                        </a:spcAft>
                      </a:pPr>
                      <a:r>
                        <a:rPr lang="he-IL" sz="1600" b="1" dirty="0" smtClean="0">
                          <a:latin typeface="Tahoma" pitchFamily="34" charset="0"/>
                          <a:ea typeface="Tahoma" pitchFamily="34" charset="0"/>
                          <a:cs typeface="Tahoma" pitchFamily="34" charset="0"/>
                        </a:rPr>
                        <a:t>70</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0">
                <a:tc>
                  <a:txBody>
                    <a:bodyPr/>
                    <a:lstStyle/>
                    <a:p>
                      <a:pPr marL="0" marR="0" indent="0" algn="ctr" defTabSz="914400" rtl="1" eaLnBrk="1" fontAlgn="auto" latinLnBrk="0" hangingPunct="1">
                        <a:lnSpc>
                          <a:spcPct val="150000"/>
                        </a:lnSpc>
                        <a:spcBef>
                          <a:spcPts val="0"/>
                        </a:spcBef>
                        <a:spcAft>
                          <a:spcPts val="0"/>
                        </a:spcAft>
                        <a:buClrTx/>
                        <a:buSzTx/>
                        <a:buFontTx/>
                        <a:buNone/>
                        <a:tabLst/>
                        <a:defRPr/>
                      </a:pPr>
                      <a:r>
                        <a:rPr lang="he-IL" sz="1600" b="1" dirty="0" smtClean="0">
                          <a:latin typeface="Tahoma" pitchFamily="34" charset="0"/>
                          <a:ea typeface="Tahoma" pitchFamily="34" charset="0"/>
                          <a:cs typeface="Tahoma" pitchFamily="34" charset="0"/>
                        </a:rPr>
                        <a:t>1956</a:t>
                      </a:r>
                      <a:endParaRPr lang="en-US" sz="1600" b="1" dirty="0" smtClean="0">
                        <a:latin typeface="Tahoma" pitchFamily="34" charset="0"/>
                        <a:ea typeface="Tahoma" pitchFamily="34" charset="0"/>
                        <a:cs typeface="Tahoma" pitchFamily="34" charset="0"/>
                      </a:endParaRPr>
                    </a:p>
                    <a:p>
                      <a:pPr algn="ctr" rtl="1">
                        <a:lnSpc>
                          <a:spcPct val="150000"/>
                        </a:lnSpc>
                        <a:spcAft>
                          <a:spcPts val="0"/>
                        </a:spcAft>
                      </a:pP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סעד</a:t>
                      </a:r>
                      <a:endParaRPr lang="en-US" sz="1600" b="1" dirty="0">
                        <a:latin typeface="Tahoma" pitchFamily="34" charset="0"/>
                        <a:ea typeface="Tahoma" pitchFamily="34" charset="0"/>
                        <a:cs typeface="Tahoma" pitchFamily="34" charset="0"/>
                      </a:endParaRPr>
                    </a:p>
                    <a:p>
                      <a:pPr algn="ctr" rtl="1">
                        <a:lnSpc>
                          <a:spcPct val="150000"/>
                        </a:lnSpc>
                        <a:spcAft>
                          <a:spcPts val="0"/>
                        </a:spcAft>
                      </a:pPr>
                      <a:r>
                        <a:rPr lang="he-IL" sz="1600" b="1" dirty="0">
                          <a:latin typeface="Tahoma" pitchFamily="34" charset="0"/>
                          <a:ea typeface="Tahoma" pitchFamily="34" charset="0"/>
                          <a:cs typeface="Tahoma" pitchFamily="34" charset="0"/>
                        </a:rPr>
                        <a:t>שדה אליהו</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a:latin typeface="Tahoma" pitchFamily="34" charset="0"/>
                          <a:ea typeface="Tahoma" pitchFamily="34" charset="0"/>
                          <a:cs typeface="Tahoma" pitchFamily="34" charset="0"/>
                        </a:rPr>
                        <a:t>הטירה</a:t>
                      </a:r>
                      <a:endParaRPr lang="en-US" sz="1600" b="1">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smtClean="0">
                          <a:latin typeface="Tahoma" pitchFamily="34" charset="0"/>
                          <a:ea typeface="Tahoma" pitchFamily="34" charset="0"/>
                          <a:cs typeface="Tahoma" pitchFamily="34" charset="0"/>
                        </a:rPr>
                        <a:t>80</a:t>
                      </a:r>
                    </a:p>
                    <a:p>
                      <a:pPr algn="ctr" rtl="1">
                        <a:lnSpc>
                          <a:spcPct val="150000"/>
                        </a:lnSpc>
                        <a:spcAft>
                          <a:spcPts val="0"/>
                        </a:spcAft>
                      </a:pPr>
                      <a:r>
                        <a:rPr lang="he-IL" sz="1600" b="1" dirty="0" smtClean="0">
                          <a:latin typeface="Tahoma" pitchFamily="34" charset="0"/>
                          <a:ea typeface="Tahoma" pitchFamily="34" charset="0"/>
                          <a:cs typeface="Tahoma" pitchFamily="34" charset="0"/>
                        </a:rPr>
                        <a:t>70</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050">
                <a:tc>
                  <a:txBody>
                    <a:bodyPr/>
                    <a:lstStyle/>
                    <a:p>
                      <a:pPr algn="ctr" rtl="1">
                        <a:lnSpc>
                          <a:spcPct val="150000"/>
                        </a:lnSpc>
                        <a:spcAft>
                          <a:spcPts val="0"/>
                        </a:spcAft>
                      </a:pPr>
                      <a:r>
                        <a:rPr lang="he-IL" sz="1600" b="1" dirty="0" smtClean="0">
                          <a:latin typeface="Tahoma" pitchFamily="34" charset="0"/>
                          <a:ea typeface="Tahoma" pitchFamily="34" charset="0"/>
                          <a:cs typeface="Tahoma" pitchFamily="34" charset="0"/>
                        </a:rPr>
                        <a:t>1957</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לביא</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אמונים</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he-IL" sz="1600" b="1" dirty="0">
                          <a:latin typeface="Tahoma" pitchFamily="34" charset="0"/>
                          <a:ea typeface="Tahoma" pitchFamily="34" charset="0"/>
                          <a:cs typeface="Tahoma" pitchFamily="34" charset="0"/>
                        </a:rPr>
                        <a:t>120</a:t>
                      </a:r>
                      <a:endParaRPr lang="en-US" sz="1600" b="1" dirty="0">
                        <a:latin typeface="Tahoma" pitchFamily="34" charset="0"/>
                        <a:ea typeface="Tahoma" pitchFamily="34" charset="0"/>
                        <a:cs typeface="Tahoma" pitchFamily="34" charset="0"/>
                      </a:endParaRPr>
                    </a:p>
                  </a:txBody>
                  <a:tcPr marL="63500" marR="63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361" name="Rectangle 1"/>
          <p:cNvSpPr>
            <a:spLocks noChangeArrowheads="1"/>
          </p:cNvSpPr>
          <p:nvPr/>
        </p:nvSpPr>
        <p:spPr bwMode="auto">
          <a:xfrm>
            <a:off x="0" y="18864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he-IL"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מלבן 5"/>
          <p:cNvSpPr/>
          <p:nvPr/>
        </p:nvSpPr>
        <p:spPr>
          <a:xfrm>
            <a:off x="251520" y="188640"/>
            <a:ext cx="8712968" cy="507831"/>
          </a:xfrm>
          <a:prstGeom prst="rect">
            <a:avLst/>
          </a:prstGeom>
        </p:spPr>
        <p:txBody>
          <a:bodyPr wrap="square">
            <a:spAutoFit/>
          </a:bodyPr>
          <a:lstStyle/>
          <a:p>
            <a:pPr algn="ctr">
              <a:lnSpc>
                <a:spcPct val="150000"/>
              </a:lnSpc>
            </a:pPr>
            <a:r>
              <a:rPr lang="he-IL" b="1" dirty="0" smtClean="0">
                <a:solidFill>
                  <a:schemeClr val="tx2"/>
                </a:solidFill>
                <a:latin typeface="Tahoma" pitchFamily="34" charset="0"/>
                <a:ea typeface="Tahoma" pitchFamily="34" charset="0"/>
                <a:cs typeface="Tahoma" pitchFamily="34" charset="0"/>
              </a:rPr>
              <a:t>בעשור הראשון למדינה הצטרפו לקיבוץ הדתי </a:t>
            </a:r>
            <a:r>
              <a:rPr lang="he-IL" b="1" u="sng" dirty="0" smtClean="0">
                <a:solidFill>
                  <a:schemeClr val="tx2"/>
                </a:solidFill>
                <a:latin typeface="Tahoma" pitchFamily="34" charset="0"/>
                <a:ea typeface="Tahoma" pitchFamily="34" charset="0"/>
                <a:cs typeface="Tahoma" pitchFamily="34" charset="0"/>
              </a:rPr>
              <a:t>כאלף</a:t>
            </a:r>
            <a:r>
              <a:rPr lang="he-IL" b="1" dirty="0" smtClean="0">
                <a:solidFill>
                  <a:schemeClr val="tx2"/>
                </a:solidFill>
                <a:latin typeface="Tahoma" pitchFamily="34" charset="0"/>
                <a:ea typeface="Tahoma" pitchFamily="34" charset="0"/>
                <a:cs typeface="Tahoma" pitchFamily="34" charset="0"/>
              </a:rPr>
              <a:t> בוגרי בני עקיבא</a:t>
            </a:r>
            <a:endParaRPr lang="he-IL" dirty="0"/>
          </a:p>
        </p:txBody>
      </p:sp>
      <p:pic>
        <p:nvPicPr>
          <p:cNvPr id="5" name="Picture 2" descr="תמונה קשורה"/>
          <p:cNvPicPr>
            <a:picLocks noChangeAspect="1" noChangeArrowheads="1"/>
          </p:cNvPicPr>
          <p:nvPr/>
        </p:nvPicPr>
        <p:blipFill>
          <a:blip r:embed="rId2" cstate="print"/>
          <a:srcRect/>
          <a:stretch>
            <a:fillRect/>
          </a:stretch>
        </p:blipFill>
        <p:spPr bwMode="auto">
          <a:xfrm>
            <a:off x="395536" y="4365104"/>
            <a:ext cx="1536171" cy="20162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000"/>
                                        <p:tgtEl>
                                          <p:spTgt spid="4"/>
                                        </p:tgtEl>
                                      </p:cBhvr>
                                    </p:animEffect>
                                  </p:childTnLst>
                                </p:cTn>
                              </p:par>
                              <p:par>
                                <p:cTn id="12" presetID="22" presetClass="entr" presetSubtype="1"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0" y="448132"/>
            <a:ext cx="8518096" cy="6409868"/>
          </a:xfrm>
          <a:prstGeom prst="rect">
            <a:avLst/>
          </a:prstGeom>
          <a:noFill/>
          <a:ln w="9525">
            <a:noFill/>
            <a:miter lim="800000"/>
            <a:headEnd/>
            <a:tailEnd/>
          </a:ln>
        </p:spPr>
      </p:pic>
      <p:sp>
        <p:nvSpPr>
          <p:cNvPr id="29699" name="Rectangle 3"/>
          <p:cNvSpPr>
            <a:spLocks noGrp="1" noChangeArrowheads="1"/>
          </p:cNvSpPr>
          <p:nvPr>
            <p:ph type="title"/>
          </p:nvPr>
        </p:nvSpPr>
        <p:spPr>
          <a:xfrm>
            <a:off x="0" y="116632"/>
            <a:ext cx="8316416" cy="417512"/>
          </a:xfrm>
        </p:spPr>
        <p:txBody>
          <a:bodyPr/>
          <a:lstStyle/>
          <a:p>
            <a:pPr algn="ctr" eaLnBrk="1" fontAlgn="auto" hangingPunct="1">
              <a:spcAft>
                <a:spcPts val="0"/>
              </a:spcAft>
              <a:defRPr/>
            </a:pPr>
            <a:r>
              <a:rPr lang="he-IL" sz="2000" b="1" dirty="0" smtClean="0">
                <a:latin typeface="Tahoma" pitchFamily="34" charset="0"/>
                <a:ea typeface="Tahoma" pitchFamily="34" charset="0"/>
                <a:cs typeface="Tahoma" pitchFamily="34" charset="0"/>
              </a:rPr>
              <a:t>תנועת </a:t>
            </a:r>
            <a:r>
              <a:rPr lang="he-IL" sz="2000" b="1" dirty="0" err="1" smtClean="0">
                <a:latin typeface="Tahoma" pitchFamily="34" charset="0"/>
                <a:ea typeface="Tahoma" pitchFamily="34" charset="0"/>
                <a:cs typeface="Tahoma" pitchFamily="34" charset="0"/>
              </a:rPr>
              <a:t>האוכלוסיה</a:t>
            </a:r>
            <a:endParaRPr lang="en-US" sz="2000" b="1" dirty="0" smtClean="0">
              <a:latin typeface="Tahoma" pitchFamily="34" charset="0"/>
              <a:ea typeface="Tahoma" pitchFamily="34" charset="0"/>
              <a:cs typeface="Tahoma" pitchFamily="34" charset="0"/>
            </a:endParaRPr>
          </a:p>
        </p:txBody>
      </p:sp>
      <p:pic>
        <p:nvPicPr>
          <p:cNvPr id="37892" name="Picture 4"/>
          <p:cNvPicPr>
            <a:picLocks noChangeAspect="1" noChangeArrowheads="1"/>
          </p:cNvPicPr>
          <p:nvPr/>
        </p:nvPicPr>
        <p:blipFill>
          <a:blip r:embed="rId3" cstate="print"/>
          <a:srcRect/>
          <a:stretch>
            <a:fillRect/>
          </a:stretch>
        </p:blipFill>
        <p:spPr bwMode="auto">
          <a:xfrm rot="21397509">
            <a:off x="7593813" y="2524258"/>
            <a:ext cx="1470017" cy="3552825"/>
          </a:xfrm>
          <a:prstGeom prst="rect">
            <a:avLst/>
          </a:prstGeom>
          <a:solidFill>
            <a:srgbClr val="F9FDC3"/>
          </a:solid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wipe(right)">
                                      <p:cBhvr>
                                        <p:cTn id="7" dur="2000"/>
                                        <p:tgtEl>
                                          <p:spTgt spid="37892"/>
                                        </p:tgtEl>
                                      </p:cBhvr>
                                    </p:animEffect>
                                  </p:childTnLst>
                                </p:cTn>
                              </p:par>
                              <p:par>
                                <p:cTn id="8" presetID="22" presetClass="entr" presetSubtype="2" fill="hold" nodeType="withEffect">
                                  <p:stCondLst>
                                    <p:cond delay="0"/>
                                  </p:stCondLst>
                                  <p:childTnLst>
                                    <p:set>
                                      <p:cBhvr>
                                        <p:cTn id="9" dur="1" fill="hold">
                                          <p:stCondLst>
                                            <p:cond delay="0"/>
                                          </p:stCondLst>
                                        </p:cTn>
                                        <p:tgtEl>
                                          <p:spTgt spid="37890"/>
                                        </p:tgtEl>
                                        <p:attrNameLst>
                                          <p:attrName>style.visibility</p:attrName>
                                        </p:attrNameLst>
                                      </p:cBhvr>
                                      <p:to>
                                        <p:strVal val="visible"/>
                                      </p:to>
                                    </p:set>
                                    <p:animEffect transition="in" filter="wipe(right)">
                                      <p:cBhvr>
                                        <p:cTn id="10" dur="2000"/>
                                        <p:tgtEl>
                                          <p:spTgt spid="37890"/>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29699"/>
                                        </p:tgtEl>
                                        <p:attrNameLst>
                                          <p:attrName>style.visibility</p:attrName>
                                        </p:attrNameLst>
                                      </p:cBhvr>
                                      <p:to>
                                        <p:strVal val="visible"/>
                                      </p:to>
                                    </p:set>
                                    <p:animEffect transition="in" filter="wipe(right)">
                                      <p:cBhvr>
                                        <p:cTn id="13" dur="20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274638"/>
            <a:ext cx="8229600" cy="850106"/>
          </a:xfrm>
        </p:spPr>
        <p:txBody>
          <a:bodyPr>
            <a:normAutofit fontScale="90000"/>
          </a:bodyPr>
          <a:lstStyle/>
          <a:p>
            <a:pPr algn="r" eaLnBrk="1" hangingPunct="1"/>
            <a:r>
              <a:rPr lang="he-IL" sz="3200" b="1" dirty="0" smtClean="0">
                <a:latin typeface="Tahoma" pitchFamily="34" charset="0"/>
                <a:ea typeface="Tahoma" pitchFamily="34" charset="0"/>
                <a:cs typeface="Tahoma" pitchFamily="34" charset="0"/>
              </a:rPr>
              <a:t>גוש בית שאן</a:t>
            </a:r>
            <a:r>
              <a:rPr lang="he-IL" b="1" dirty="0" smtClean="0"/>
              <a:t/>
            </a:r>
            <a:br>
              <a:rPr lang="he-IL" b="1" dirty="0" smtClean="0"/>
            </a:br>
            <a:endParaRPr lang="en-US" sz="2400" b="1" dirty="0" smtClean="0"/>
          </a:p>
        </p:txBody>
      </p:sp>
      <p:sp>
        <p:nvSpPr>
          <p:cNvPr id="56324" name="Rectangle 4"/>
          <p:cNvSpPr>
            <a:spLocks noGrp="1" noChangeArrowheads="1"/>
          </p:cNvSpPr>
          <p:nvPr>
            <p:ph type="body" sz="half" idx="1"/>
          </p:nvPr>
        </p:nvSpPr>
        <p:spPr>
          <a:xfrm>
            <a:off x="0" y="1772817"/>
            <a:ext cx="4860032" cy="3168352"/>
          </a:xfrm>
        </p:spPr>
        <p:txBody>
          <a:bodyPr/>
          <a:lstStyle/>
          <a:p>
            <a:pPr eaLnBrk="1" hangingPunct="1">
              <a:buFontTx/>
              <a:buNone/>
            </a:pPr>
            <a:endParaRPr lang="he-IL" sz="2800" dirty="0" smtClean="0"/>
          </a:p>
          <a:p>
            <a:pPr eaLnBrk="1" hangingPunct="1">
              <a:lnSpc>
                <a:spcPct val="150000"/>
              </a:lnSpc>
            </a:pPr>
            <a:r>
              <a:rPr lang="he-IL" sz="1800" b="1" dirty="0" smtClean="0">
                <a:latin typeface="Tahoma" pitchFamily="34" charset="0"/>
                <a:ea typeface="Tahoma" pitchFamily="34" charset="0"/>
                <a:cs typeface="Tahoma" pitchFamily="34" charset="0"/>
              </a:rPr>
              <a:t>קיץ תש"ח - מקרה טובאס </a:t>
            </a:r>
          </a:p>
          <a:p>
            <a:pPr eaLnBrk="1" hangingPunct="1">
              <a:lnSpc>
                <a:spcPct val="150000"/>
              </a:lnSpc>
            </a:pPr>
            <a:r>
              <a:rPr lang="he-IL" sz="1800" b="1" dirty="0" smtClean="0">
                <a:latin typeface="Tahoma" pitchFamily="34" charset="0"/>
                <a:ea typeface="Tahoma" pitchFamily="34" charset="0"/>
                <a:cs typeface="Tahoma" pitchFamily="34" charset="0"/>
              </a:rPr>
              <a:t>שיירות בליווי בריטי</a:t>
            </a:r>
          </a:p>
          <a:p>
            <a:pPr eaLnBrk="1" hangingPunct="1">
              <a:lnSpc>
                <a:spcPct val="150000"/>
              </a:lnSpc>
            </a:pPr>
            <a:r>
              <a:rPr lang="he-IL" sz="1800" b="1" dirty="0" smtClean="0">
                <a:latin typeface="Tahoma" pitchFamily="34" charset="0"/>
                <a:ea typeface="Tahoma" pitchFamily="34" charset="0"/>
                <a:cs typeface="Tahoma" pitchFamily="34" charset="0"/>
              </a:rPr>
              <a:t>השבתת המשק הפסקת הייצור והשיווק</a:t>
            </a:r>
          </a:p>
          <a:p>
            <a:pPr eaLnBrk="1" hangingPunct="1">
              <a:lnSpc>
                <a:spcPct val="150000"/>
              </a:lnSpc>
            </a:pPr>
            <a:r>
              <a:rPr lang="he-IL" sz="1800" b="1" dirty="0" smtClean="0">
                <a:latin typeface="Tahoma" pitchFamily="34" charset="0"/>
                <a:ea typeface="Tahoma" pitchFamily="34" charset="0"/>
                <a:cs typeface="Tahoma" pitchFamily="34" charset="0"/>
              </a:rPr>
              <a:t> חורף תש"ח - התקפת </a:t>
            </a:r>
            <a:r>
              <a:rPr lang="he-IL" sz="1800" b="1" dirty="0" err="1" smtClean="0">
                <a:latin typeface="Tahoma" pitchFamily="34" charset="0"/>
                <a:ea typeface="Tahoma" pitchFamily="34" charset="0"/>
                <a:cs typeface="Tahoma" pitchFamily="34" charset="0"/>
              </a:rPr>
              <a:t>קאוקג'י</a:t>
            </a:r>
            <a:r>
              <a:rPr lang="he-IL" sz="1800" b="1" dirty="0" smtClean="0">
                <a:latin typeface="Tahoma" pitchFamily="34" charset="0"/>
                <a:ea typeface="Tahoma" pitchFamily="34" charset="0"/>
                <a:cs typeface="Tahoma" pitchFamily="34" charset="0"/>
              </a:rPr>
              <a:t>.</a:t>
            </a:r>
          </a:p>
        </p:txBody>
      </p:sp>
      <p:pic>
        <p:nvPicPr>
          <p:cNvPr id="56327" name="Picture 7" descr="טירת צבי 1946- 1"/>
          <p:cNvPicPr>
            <a:picLocks noGrp="1" noChangeAspect="1" noChangeArrowheads="1"/>
          </p:cNvPicPr>
          <p:nvPr>
            <p:ph sz="half" idx="2"/>
          </p:nvPr>
        </p:nvPicPr>
        <p:blipFill>
          <a:blip r:embed="rId2" cstate="print"/>
          <a:srcRect/>
          <a:stretch>
            <a:fillRect/>
          </a:stretch>
        </p:blipFill>
        <p:spPr>
          <a:xfrm>
            <a:off x="4889768" y="1844675"/>
            <a:ext cx="4074720" cy="3816573"/>
          </a:xfrm>
        </p:spPr>
      </p:pic>
      <p:sp>
        <p:nvSpPr>
          <p:cNvPr id="9220" name="Rectangle 6"/>
          <p:cNvSpPr>
            <a:spLocks noChangeArrowheads="1"/>
          </p:cNvSpPr>
          <p:nvPr/>
        </p:nvSpPr>
        <p:spPr bwMode="auto">
          <a:xfrm>
            <a:off x="4643438" y="1628775"/>
            <a:ext cx="4038600" cy="4525963"/>
          </a:xfrm>
          <a:prstGeom prst="rect">
            <a:avLst/>
          </a:prstGeom>
          <a:noFill/>
          <a:ln w="9525">
            <a:noFill/>
            <a:miter lim="800000"/>
            <a:headEnd/>
            <a:tailEnd/>
          </a:ln>
        </p:spPr>
        <p:txBody>
          <a:bodyPr/>
          <a:lstStyle/>
          <a:p>
            <a:pPr marL="342900" indent="-342900">
              <a:spcBef>
                <a:spcPct val="20000"/>
              </a:spcBef>
              <a:buFontTx/>
              <a:buChar char="•"/>
            </a:pP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wipe(up)">
                                      <p:cBhvr>
                                        <p:cTn id="7" dur="2000"/>
                                        <p:tgtEl>
                                          <p:spTgt spid="563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6327"/>
                                        </p:tgtEl>
                                        <p:attrNameLst>
                                          <p:attrName>style.visibility</p:attrName>
                                        </p:attrNameLst>
                                      </p:cBhvr>
                                      <p:to>
                                        <p:strVal val="visible"/>
                                      </p:to>
                                    </p:set>
                                    <p:animEffect transition="in" filter="wipe(up)">
                                      <p:cBhvr>
                                        <p:cTn id="12" dur="2000"/>
                                        <p:tgtEl>
                                          <p:spTgt spid="563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6324">
                                            <p:txEl>
                                              <p:pRg st="1" end="1"/>
                                            </p:txEl>
                                          </p:spTgt>
                                        </p:tgtEl>
                                        <p:attrNameLst>
                                          <p:attrName>style.visibility</p:attrName>
                                        </p:attrNameLst>
                                      </p:cBhvr>
                                      <p:to>
                                        <p:strVal val="visible"/>
                                      </p:to>
                                    </p:set>
                                    <p:animEffect transition="in" filter="wipe(up)">
                                      <p:cBhvr>
                                        <p:cTn id="17" dur="2000"/>
                                        <p:tgtEl>
                                          <p:spTgt spid="5632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6324">
                                            <p:txEl>
                                              <p:pRg st="2" end="2"/>
                                            </p:txEl>
                                          </p:spTgt>
                                        </p:tgtEl>
                                        <p:attrNameLst>
                                          <p:attrName>style.visibility</p:attrName>
                                        </p:attrNameLst>
                                      </p:cBhvr>
                                      <p:to>
                                        <p:strVal val="visible"/>
                                      </p:to>
                                    </p:set>
                                    <p:animEffect transition="in" filter="wipe(up)">
                                      <p:cBhvr>
                                        <p:cTn id="22" dur="2000"/>
                                        <p:tgtEl>
                                          <p:spTgt spid="5632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6324">
                                            <p:txEl>
                                              <p:pRg st="3" end="3"/>
                                            </p:txEl>
                                          </p:spTgt>
                                        </p:tgtEl>
                                        <p:attrNameLst>
                                          <p:attrName>style.visibility</p:attrName>
                                        </p:attrNameLst>
                                      </p:cBhvr>
                                      <p:to>
                                        <p:strVal val="visible"/>
                                      </p:to>
                                    </p:set>
                                    <p:animEffect transition="in" filter="wipe(up)">
                                      <p:cBhvr>
                                        <p:cTn id="27" dur="2000"/>
                                        <p:tgtEl>
                                          <p:spTgt spid="5632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6324">
                                            <p:txEl>
                                              <p:pRg st="4" end="4"/>
                                            </p:txEl>
                                          </p:spTgt>
                                        </p:tgtEl>
                                        <p:attrNameLst>
                                          <p:attrName>style.visibility</p:attrName>
                                        </p:attrNameLst>
                                      </p:cBhvr>
                                      <p:to>
                                        <p:strVal val="visible"/>
                                      </p:to>
                                    </p:set>
                                    <p:animEffect transition="in" filter="wipe(up)">
                                      <p:cBhvr>
                                        <p:cTn id="32" dur="2000"/>
                                        <p:tgtEl>
                                          <p:spTgt spid="563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כותרת 1"/>
          <p:cNvSpPr>
            <a:spLocks noGrp="1"/>
          </p:cNvSpPr>
          <p:nvPr>
            <p:ph type="title"/>
          </p:nvPr>
        </p:nvSpPr>
        <p:spPr>
          <a:xfrm>
            <a:off x="0" y="980728"/>
            <a:ext cx="9144000" cy="706437"/>
          </a:xfrm>
        </p:spPr>
        <p:txBody>
          <a:bodyPr>
            <a:noAutofit/>
          </a:bodyPr>
          <a:lstStyle/>
          <a:p>
            <a:pPr algn="ctr" eaLnBrk="1" fontAlgn="auto" hangingPunct="1">
              <a:spcAft>
                <a:spcPts val="0"/>
              </a:spcAft>
              <a:defRPr/>
            </a:pPr>
            <a:r>
              <a:rPr lang="he-IL" sz="1800" b="1" dirty="0" smtClean="0">
                <a:latin typeface="Tahoma" pitchFamily="34" charset="0"/>
                <a:ea typeface="Tahoma" pitchFamily="34" charset="0"/>
                <a:cs typeface="Tahoma" pitchFamily="34" charset="0"/>
              </a:rPr>
              <a:t>רק בשנת תשכ"ו הצליחה התנועה להוציא לפועל התיישבות חדשה</a:t>
            </a:r>
          </a:p>
        </p:txBody>
      </p:sp>
      <p:sp>
        <p:nvSpPr>
          <p:cNvPr id="21507" name="מציין מיקום תוכן 5"/>
          <p:cNvSpPr>
            <a:spLocks noGrp="1"/>
          </p:cNvSpPr>
          <p:nvPr>
            <p:ph idx="1"/>
          </p:nvPr>
        </p:nvSpPr>
        <p:spPr>
          <a:xfrm>
            <a:off x="395288" y="2204864"/>
            <a:ext cx="5329237" cy="4392488"/>
          </a:xfrm>
        </p:spPr>
        <p:txBody>
          <a:bodyPr>
            <a:normAutofit/>
          </a:bodyPr>
          <a:lstStyle/>
          <a:p>
            <a:pPr algn="l" eaLnBrk="1" hangingPunct="1">
              <a:lnSpc>
                <a:spcPct val="150000"/>
              </a:lnSpc>
              <a:buFont typeface="Arial" pitchFamily="34" charset="0"/>
              <a:buNone/>
            </a:pPr>
            <a:r>
              <a:rPr lang="he-IL" sz="1600" b="1" dirty="0" smtClean="0">
                <a:latin typeface="Tahoma" pitchFamily="34" charset="0"/>
                <a:ea typeface="Tahoma" pitchFamily="34" charset="0"/>
                <a:cs typeface="Tahoma" pitchFamily="34" charset="0"/>
              </a:rPr>
              <a:t>  ערב ר"ח טבת תשכ"ו</a:t>
            </a:r>
          </a:p>
          <a:p>
            <a:pPr marL="0" algn="just" eaLnBrk="1" hangingPunct="1">
              <a:lnSpc>
                <a:spcPct val="150000"/>
              </a:lnSpc>
              <a:spcBef>
                <a:spcPts val="0"/>
              </a:spcBef>
              <a:buFontTx/>
              <a:buNone/>
            </a:pPr>
            <a:r>
              <a:rPr lang="he-IL" sz="1600" b="1" dirty="0" smtClean="0">
                <a:latin typeface="Tahoma" pitchFamily="34" charset="0"/>
                <a:ea typeface="Tahoma" pitchFamily="34" charset="0"/>
                <a:cs typeface="Tahoma" pitchFamily="34" charset="0"/>
              </a:rPr>
              <a:t>עלומים – מגילת היסוד</a:t>
            </a:r>
          </a:p>
          <a:p>
            <a:pPr marL="0" algn="just" eaLnBrk="1" hangingPunct="1">
              <a:lnSpc>
                <a:spcPct val="150000"/>
              </a:lnSpc>
              <a:spcBef>
                <a:spcPts val="0"/>
              </a:spcBef>
              <a:buFontTx/>
              <a:buNone/>
            </a:pPr>
            <a:r>
              <a:rPr lang="he-IL" sz="1600" b="1" dirty="0" smtClean="0">
                <a:latin typeface="Tahoma" pitchFamily="34" charset="0"/>
                <a:ea typeface="Tahoma" pitchFamily="34" charset="0"/>
                <a:cs typeface="Tahoma" pitchFamily="34" charset="0"/>
              </a:rPr>
              <a:t>במלאת ח"י שנה למערכת הגבורה של </a:t>
            </a:r>
            <a:r>
              <a:rPr lang="he-IL" sz="1800" b="1" dirty="0" smtClean="0">
                <a:latin typeface="Tahoma" pitchFamily="34" charset="0"/>
                <a:ea typeface="Tahoma" pitchFamily="34" charset="0"/>
                <a:cs typeface="Tahoma" pitchFamily="34" charset="0"/>
              </a:rPr>
              <a:t>קבוצת "בארות יצחק" כאן בשערי עזה העיר, אנו מגשימים היום את משאת נפשה של תנועת הקיבוץ הדתי ליצירת שרשרת יישובים</a:t>
            </a:r>
            <a:r>
              <a:rPr lang="he-IL" sz="1600" b="1" dirty="0" smtClean="0">
                <a:latin typeface="Tahoma" pitchFamily="34" charset="0"/>
                <a:ea typeface="Tahoma" pitchFamily="34" charset="0"/>
                <a:cs typeface="Tahoma" pitchFamily="34" charset="0"/>
              </a:rPr>
              <a:t> באזור זה של ארץ אבותינו לקריאת בדמיך חיי הבוקעת מבין חורבות היישוב ההרוס והעולה מהאדמה רוויות דם גיבורים וקדושים. אנו נחלצים להיאחז באדמה זו לעבדה ולשמרה ובלבנו תפילה לצור ישראל חזקנו ואמצנו כרצוננו וכאמונתנו.</a:t>
            </a:r>
          </a:p>
        </p:txBody>
      </p:sp>
      <p:pic>
        <p:nvPicPr>
          <p:cNvPr id="21508" name="Picture 3" descr="E:\עלומים מגילת היסוד.JPG"/>
          <p:cNvPicPr>
            <a:picLocks noChangeAspect="1" noChangeArrowheads="1"/>
          </p:cNvPicPr>
          <p:nvPr/>
        </p:nvPicPr>
        <p:blipFill>
          <a:blip r:embed="rId2" cstate="print"/>
          <a:srcRect/>
          <a:stretch>
            <a:fillRect/>
          </a:stretch>
        </p:blipFill>
        <p:spPr bwMode="auto">
          <a:xfrm>
            <a:off x="5897564" y="1844824"/>
            <a:ext cx="3012984" cy="4652814"/>
          </a:xfrm>
          <a:prstGeom prst="rect">
            <a:avLst/>
          </a:prstGeom>
          <a:noFill/>
          <a:ln w="9525">
            <a:noFill/>
            <a:miter lim="800000"/>
            <a:headEnd/>
            <a:tailEnd/>
          </a:ln>
        </p:spPr>
      </p:pic>
      <p:sp>
        <p:nvSpPr>
          <p:cNvPr id="5" name="TextBox 4"/>
          <p:cNvSpPr txBox="1"/>
          <p:nvPr/>
        </p:nvSpPr>
        <p:spPr>
          <a:xfrm>
            <a:off x="3403372" y="476672"/>
            <a:ext cx="2824812" cy="584775"/>
          </a:xfrm>
          <a:prstGeom prst="rect">
            <a:avLst/>
          </a:prstGeom>
          <a:noFill/>
        </p:spPr>
        <p:txBody>
          <a:bodyPr wrap="none" rtlCol="1">
            <a:spAutoFit/>
          </a:bodyPr>
          <a:lstStyle/>
          <a:p>
            <a:r>
              <a:rPr lang="he-IL" sz="3200" b="1" dirty="0" smtClean="0">
                <a:latin typeface="Tahoma" pitchFamily="34" charset="0"/>
                <a:ea typeface="Tahoma" pitchFamily="34" charset="0"/>
                <a:cs typeface="Tahoma" pitchFamily="34" charset="0"/>
              </a:rPr>
              <a:t>תנופה חדשה</a:t>
            </a:r>
            <a:endParaRPr lang="he-IL" sz="3200" b="1"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2000"/>
                                        <p:tgtEl>
                                          <p:spTgt spid="5">
                                            <p:txEl>
                                              <p:pRg st="0" end="0"/>
                                            </p:txEl>
                                          </p:spTgt>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21506"/>
                                        </p:tgtEl>
                                        <p:attrNameLst>
                                          <p:attrName>style.visibility</p:attrName>
                                        </p:attrNameLst>
                                      </p:cBhvr>
                                      <p:to>
                                        <p:strVal val="visible"/>
                                      </p:to>
                                    </p:set>
                                    <p:animEffect transition="in" filter="wipe(up)">
                                      <p:cBhvr>
                                        <p:cTn id="11" dur="2000"/>
                                        <p:tgtEl>
                                          <p:spTgt spid="2150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1508"/>
                                        </p:tgtEl>
                                        <p:attrNameLst>
                                          <p:attrName>style.visibility</p:attrName>
                                        </p:attrNameLst>
                                      </p:cBhvr>
                                      <p:to>
                                        <p:strVal val="visible"/>
                                      </p:to>
                                    </p:set>
                                    <p:animEffect transition="in" filter="wipe(right)">
                                      <p:cBhvr>
                                        <p:cTn id="16" dur="2000"/>
                                        <p:tgtEl>
                                          <p:spTgt spid="2150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1507">
                                            <p:txEl>
                                              <p:pRg st="0" end="0"/>
                                            </p:txEl>
                                          </p:spTgt>
                                        </p:tgtEl>
                                        <p:attrNameLst>
                                          <p:attrName>style.visibility</p:attrName>
                                        </p:attrNameLst>
                                      </p:cBhvr>
                                      <p:to>
                                        <p:strVal val="visible"/>
                                      </p:to>
                                    </p:set>
                                    <p:animEffect transition="in" filter="wipe(up)">
                                      <p:cBhvr>
                                        <p:cTn id="19" dur="2000"/>
                                        <p:tgtEl>
                                          <p:spTgt spid="2150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1507">
                                            <p:txEl>
                                              <p:pRg st="1" end="1"/>
                                            </p:txEl>
                                          </p:spTgt>
                                        </p:tgtEl>
                                        <p:attrNameLst>
                                          <p:attrName>style.visibility</p:attrName>
                                        </p:attrNameLst>
                                      </p:cBhvr>
                                      <p:to>
                                        <p:strVal val="visible"/>
                                      </p:to>
                                    </p:set>
                                    <p:animEffect transition="in" filter="wipe(up)">
                                      <p:cBhvr>
                                        <p:cTn id="24" dur="2000"/>
                                        <p:tgtEl>
                                          <p:spTgt spid="21507">
                                            <p:txEl>
                                              <p:pRg st="1" end="1"/>
                                            </p:txEl>
                                          </p:spTgt>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1507">
                                            <p:txEl>
                                              <p:pRg st="2" end="2"/>
                                            </p:txEl>
                                          </p:spTgt>
                                        </p:tgtEl>
                                        <p:attrNameLst>
                                          <p:attrName>style.visibility</p:attrName>
                                        </p:attrNameLst>
                                      </p:cBhvr>
                                      <p:to>
                                        <p:strVal val="visible"/>
                                      </p:to>
                                    </p:set>
                                    <p:animEffect transition="in" filter="wipe(up)">
                                      <p:cBhvr>
                                        <p:cTn id="27" dur="2000"/>
                                        <p:tgtEl>
                                          <p:spTgt spid="21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304800" y="457200"/>
            <a:ext cx="8686800" cy="739552"/>
          </a:xfrm>
        </p:spPr>
        <p:txBody>
          <a:bodyPr>
            <a:normAutofit/>
          </a:bodyPr>
          <a:lstStyle/>
          <a:p>
            <a:pPr algn="ctr" eaLnBrk="1" fontAlgn="auto" hangingPunct="1">
              <a:spcAft>
                <a:spcPts val="0"/>
              </a:spcAft>
              <a:defRPr/>
            </a:pPr>
            <a:r>
              <a:rPr lang="he-IL" sz="2800" b="1" dirty="0" smtClean="0">
                <a:latin typeface="Tahoma" pitchFamily="34" charset="0"/>
                <a:ea typeface="Tahoma" pitchFamily="34" charset="0"/>
                <a:cs typeface="Tahoma" pitchFamily="34" charset="0"/>
              </a:rPr>
              <a:t>היציאה מהמשבר</a:t>
            </a:r>
            <a:endParaRPr lang="en-US" sz="2800" b="1" dirty="0" smtClean="0">
              <a:latin typeface="Tahoma" pitchFamily="34" charset="0"/>
              <a:ea typeface="Tahoma" pitchFamily="34" charset="0"/>
              <a:cs typeface="Tahoma" pitchFamily="34" charset="0"/>
            </a:endParaRPr>
          </a:p>
        </p:txBody>
      </p:sp>
      <p:sp>
        <p:nvSpPr>
          <p:cNvPr id="62467" name="Rectangle 3"/>
          <p:cNvSpPr>
            <a:spLocks noGrp="1" noChangeArrowheads="1"/>
          </p:cNvSpPr>
          <p:nvPr>
            <p:ph idx="1"/>
          </p:nvPr>
        </p:nvSpPr>
        <p:spPr/>
        <p:txBody>
          <a:bodyPr>
            <a:normAutofit lnSpcReduction="10000"/>
          </a:bodyPr>
          <a:lstStyle/>
          <a:p>
            <a:pPr eaLnBrk="1" hangingPunct="1">
              <a:lnSpc>
                <a:spcPct val="90000"/>
              </a:lnSpc>
            </a:pPr>
            <a:r>
              <a:rPr lang="he-IL" sz="2800" b="1" dirty="0" smtClean="0">
                <a:latin typeface="Tahoma" pitchFamily="34" charset="0"/>
                <a:cs typeface="Tahoma" pitchFamily="34" charset="0"/>
              </a:rPr>
              <a:t>לאחר קיפאון התיישבותי שנמשך 15 שנה חזר הקבוץ הדתי להקמת קבוצות חדשות, עם עליית עלומים לאדמות בארות יצחק בנגב.</a:t>
            </a:r>
          </a:p>
          <a:p>
            <a:pPr eaLnBrk="1" hangingPunct="1">
              <a:lnSpc>
                <a:spcPct val="90000"/>
              </a:lnSpc>
            </a:pPr>
            <a:endParaRPr lang="he-IL" sz="2800" b="1" dirty="0" smtClean="0">
              <a:latin typeface="Tahoma" pitchFamily="34" charset="0"/>
              <a:cs typeface="Tahoma" pitchFamily="34" charset="0"/>
            </a:endParaRPr>
          </a:p>
          <a:p>
            <a:pPr eaLnBrk="1" hangingPunct="1">
              <a:lnSpc>
                <a:spcPct val="90000"/>
              </a:lnSpc>
            </a:pPr>
            <a:r>
              <a:rPr lang="he-IL" sz="2800" b="1" dirty="0" smtClean="0">
                <a:latin typeface="Tahoma" pitchFamily="34" charset="0"/>
                <a:cs typeface="Tahoma" pitchFamily="34" charset="0"/>
              </a:rPr>
              <a:t>לאחר מלחמת ששת הימים התחדשה הפעילות ההתיישבותית והתנועה הקימה שבע קבוצות: בגליל, בגלבוע, בגוש עציון ובחבל עזה.</a:t>
            </a:r>
          </a:p>
          <a:p>
            <a:pPr eaLnBrk="1" hangingPunct="1">
              <a:lnSpc>
                <a:spcPct val="90000"/>
              </a:lnSpc>
            </a:pPr>
            <a:endParaRPr lang="he-IL" sz="2800" b="1" dirty="0" smtClean="0">
              <a:latin typeface="Tahoma" pitchFamily="34" charset="0"/>
              <a:cs typeface="Tahoma" pitchFamily="34" charset="0"/>
            </a:endParaRPr>
          </a:p>
          <a:p>
            <a:pPr eaLnBrk="1" hangingPunct="1">
              <a:lnSpc>
                <a:spcPct val="90000"/>
              </a:lnSpc>
            </a:pPr>
            <a:r>
              <a:rPr lang="he-IL" sz="2800" b="1" dirty="0" smtClean="0">
                <a:latin typeface="Tahoma" pitchFamily="34" charset="0"/>
                <a:cs typeface="Tahoma" pitchFamily="34" charset="0"/>
              </a:rPr>
              <a:t>בשנת 2005 החליטה התנועה להחזיר אליה את המושבים השיתופיים שהודחו במשברי שנות החמישים.</a:t>
            </a:r>
            <a:endParaRPr lang="en-US" sz="2800" b="1" dirty="0" smtClean="0">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wipe(up)">
                                      <p:cBhvr>
                                        <p:cTn id="7" dur="2000"/>
                                        <p:tgtEl>
                                          <p:spTgt spid="62466"/>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62467">
                                            <p:txEl>
                                              <p:pRg st="0" end="0"/>
                                            </p:txEl>
                                          </p:spTgt>
                                        </p:tgtEl>
                                        <p:attrNameLst>
                                          <p:attrName>style.visibility</p:attrName>
                                        </p:attrNameLst>
                                      </p:cBhvr>
                                      <p:to>
                                        <p:strVal val="visible"/>
                                      </p:to>
                                    </p:set>
                                    <p:animEffect transition="in" filter="wipe(up)">
                                      <p:cBhvr>
                                        <p:cTn id="11" dur="2000"/>
                                        <p:tgtEl>
                                          <p:spTgt spid="62467">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62467">
                                            <p:txEl>
                                              <p:pRg st="2" end="2"/>
                                            </p:txEl>
                                          </p:spTgt>
                                        </p:tgtEl>
                                        <p:attrNameLst>
                                          <p:attrName>style.visibility</p:attrName>
                                        </p:attrNameLst>
                                      </p:cBhvr>
                                      <p:to>
                                        <p:strVal val="visible"/>
                                      </p:to>
                                    </p:set>
                                    <p:animEffect transition="in" filter="wipe(up)">
                                      <p:cBhvr>
                                        <p:cTn id="15" dur="2000"/>
                                        <p:tgtEl>
                                          <p:spTgt spid="62467">
                                            <p:txEl>
                                              <p:pRg st="2" end="2"/>
                                            </p:txEl>
                                          </p:spTgt>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62467">
                                            <p:txEl>
                                              <p:pRg st="4" end="4"/>
                                            </p:txEl>
                                          </p:spTgt>
                                        </p:tgtEl>
                                        <p:attrNameLst>
                                          <p:attrName>style.visibility</p:attrName>
                                        </p:attrNameLst>
                                      </p:cBhvr>
                                      <p:to>
                                        <p:strVal val="visible"/>
                                      </p:to>
                                    </p:set>
                                    <p:animEffect transition="in" filter="wipe(up)">
                                      <p:cBhvr>
                                        <p:cTn id="19" dur="2000"/>
                                        <p:tgtEl>
                                          <p:spTgt spid="624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כותרת 1"/>
          <p:cNvSpPr>
            <a:spLocks noGrp="1"/>
          </p:cNvSpPr>
          <p:nvPr>
            <p:ph type="title"/>
          </p:nvPr>
        </p:nvSpPr>
        <p:spPr>
          <a:xfrm>
            <a:off x="301625" y="457200"/>
            <a:ext cx="8686800" cy="841375"/>
          </a:xfrm>
        </p:spPr>
        <p:txBody>
          <a:bodyPr/>
          <a:lstStyle/>
          <a:p>
            <a:pPr eaLnBrk="1" fontAlgn="auto" hangingPunct="1">
              <a:spcAft>
                <a:spcPts val="0"/>
              </a:spcAft>
              <a:defRPr/>
            </a:pPr>
            <a:endParaRPr lang="he-IL" smtClean="0"/>
          </a:p>
        </p:txBody>
      </p:sp>
      <p:pic>
        <p:nvPicPr>
          <p:cNvPr id="40963" name="Picture 2" descr="C:\Users\nachum\Pictures\מגדל המים ליד עלומים.JPG"/>
          <p:cNvPicPr>
            <a:picLocks noChangeAspect="1" noChangeArrowheads="1"/>
          </p:cNvPicPr>
          <p:nvPr/>
        </p:nvPicPr>
        <p:blipFill>
          <a:blip r:embed="rId2" cstate="print"/>
          <a:srcRect/>
          <a:stretch>
            <a:fillRect/>
          </a:stretch>
        </p:blipFill>
        <p:spPr bwMode="auto">
          <a:xfrm>
            <a:off x="-505387" y="0"/>
            <a:ext cx="10154775" cy="6857999"/>
          </a:xfrm>
          <a:prstGeom prst="rect">
            <a:avLst/>
          </a:prstGeom>
          <a:noFill/>
          <a:ln w="9525">
            <a:noFill/>
            <a:miter lim="800000"/>
            <a:headEnd/>
            <a:tailEnd/>
          </a:ln>
        </p:spPr>
      </p:pic>
      <p:sp>
        <p:nvSpPr>
          <p:cNvPr id="4" name="מלבן 3"/>
          <p:cNvSpPr/>
          <p:nvPr/>
        </p:nvSpPr>
        <p:spPr>
          <a:xfrm>
            <a:off x="-506850" y="1916832"/>
            <a:ext cx="10119410" cy="707886"/>
          </a:xfrm>
          <a:prstGeom prst="rect">
            <a:avLst/>
          </a:prstGeom>
        </p:spPr>
        <p:txBody>
          <a:bodyPr wrap="square">
            <a:spAutoFit/>
          </a:bodyPr>
          <a:lstStyle/>
          <a:p>
            <a:pPr algn="ctr"/>
            <a:r>
              <a:rPr lang="he-IL" sz="2800" b="1" dirty="0" smtClean="0">
                <a:solidFill>
                  <a:srgbClr val="FFFF00"/>
                </a:solidFill>
                <a:latin typeface="Tahoma" pitchFamily="34" charset="0"/>
                <a:ea typeface="Tahoma" pitchFamily="34" charset="0"/>
                <a:cs typeface="Tahoma" pitchFamily="34" charset="0"/>
              </a:rPr>
              <a:t>לְבֵנִים נָפָלוּ וְגָזִ</a:t>
            </a:r>
            <a:r>
              <a:rPr lang="he-IL" sz="2800" b="1" dirty="0" err="1" smtClean="0">
                <a:solidFill>
                  <a:srgbClr val="FFFF00"/>
                </a:solidFill>
                <a:latin typeface="Tahoma" pitchFamily="34" charset="0"/>
                <a:ea typeface="Tahoma" pitchFamily="34" charset="0"/>
                <a:cs typeface="Tahoma" pitchFamily="34" charset="0"/>
              </a:rPr>
              <a:t>ית </a:t>
            </a:r>
            <a:r>
              <a:rPr lang="he-IL" sz="2800" b="1" dirty="0" smtClean="0">
                <a:solidFill>
                  <a:srgbClr val="FFFF00"/>
                </a:solidFill>
                <a:latin typeface="Tahoma" pitchFamily="34" charset="0"/>
                <a:ea typeface="Tahoma" pitchFamily="34" charset="0"/>
                <a:cs typeface="Tahoma" pitchFamily="34" charset="0"/>
              </a:rPr>
              <a:t>נִבְנֶ</a:t>
            </a:r>
            <a:r>
              <a:rPr lang="he-IL" sz="2800" b="1" dirty="0" err="1" smtClean="0">
                <a:solidFill>
                  <a:srgbClr val="FFFF00"/>
                </a:solidFill>
                <a:latin typeface="Tahoma" pitchFamily="34" charset="0"/>
                <a:ea typeface="Tahoma" pitchFamily="34" charset="0"/>
                <a:cs typeface="Tahoma" pitchFamily="34" charset="0"/>
              </a:rPr>
              <a:t>ה; </a:t>
            </a:r>
            <a:r>
              <a:rPr lang="he-IL" sz="2800" b="1" dirty="0" smtClean="0">
                <a:solidFill>
                  <a:srgbClr val="FFFF00"/>
                </a:solidFill>
                <a:latin typeface="Tahoma" pitchFamily="34" charset="0"/>
                <a:ea typeface="Tahoma" pitchFamily="34" charset="0"/>
                <a:cs typeface="Tahoma" pitchFamily="34" charset="0"/>
              </a:rPr>
              <a:t>שִׁקְמִים </a:t>
            </a:r>
            <a:r>
              <a:rPr lang="he-IL" sz="2800" b="1" dirty="0" err="1" smtClean="0">
                <a:solidFill>
                  <a:srgbClr val="FFFF00"/>
                </a:solidFill>
                <a:latin typeface="Tahoma" pitchFamily="34" charset="0"/>
                <a:ea typeface="Tahoma" pitchFamily="34" charset="0"/>
                <a:cs typeface="Tahoma" pitchFamily="34" charset="0"/>
              </a:rPr>
              <a:t>גֻּדָּעו</a:t>
            </a:r>
            <a:r>
              <a:rPr lang="he-IL" sz="2800" b="1" dirty="0" smtClean="0">
                <a:solidFill>
                  <a:srgbClr val="FFFF00"/>
                </a:solidFill>
                <a:latin typeface="Tahoma" pitchFamily="34" charset="0"/>
                <a:ea typeface="Tahoma" pitchFamily="34" charset="0"/>
                <a:cs typeface="Tahoma" pitchFamily="34" charset="0"/>
              </a:rPr>
              <a:t>ּ </a:t>
            </a:r>
            <a:r>
              <a:rPr lang="he-IL" sz="2800" b="1" smtClean="0">
                <a:solidFill>
                  <a:srgbClr val="FFFF00"/>
                </a:solidFill>
                <a:latin typeface="Tahoma" pitchFamily="34" charset="0"/>
                <a:ea typeface="Tahoma" pitchFamily="34" charset="0"/>
                <a:cs typeface="Tahoma" pitchFamily="34" charset="0"/>
              </a:rPr>
              <a:t>וַאֲרָזִים נַחֲלִיף </a:t>
            </a:r>
          </a:p>
          <a:p>
            <a:pPr algn="ctr"/>
            <a:r>
              <a:rPr lang="he-IL" sz="1200" smtClean="0">
                <a:solidFill>
                  <a:srgbClr val="FFFF00"/>
                </a:solidFill>
                <a:latin typeface="Tahoma" pitchFamily="34" charset="0"/>
                <a:ea typeface="Tahoma" pitchFamily="34" charset="0"/>
                <a:cs typeface="Tahoma" pitchFamily="34" charset="0"/>
              </a:rPr>
              <a:t>ישעיה ט', </a:t>
            </a:r>
            <a:r>
              <a:rPr lang="he-IL" sz="1200" dirty="0" err="1" smtClean="0">
                <a:solidFill>
                  <a:srgbClr val="FFFF00"/>
                </a:solidFill>
                <a:latin typeface="Tahoma" pitchFamily="34" charset="0"/>
                <a:ea typeface="Tahoma" pitchFamily="34" charset="0"/>
                <a:cs typeface="Tahoma" pitchFamily="34" charset="0"/>
              </a:rPr>
              <a:t>ט</a:t>
            </a:r>
            <a:r>
              <a:rPr lang="he-IL" sz="1200" dirty="0" smtClean="0">
                <a:solidFill>
                  <a:srgbClr val="FFFF00"/>
                </a:solidFill>
                <a:latin typeface="Tahoma" pitchFamily="34" charset="0"/>
                <a:ea typeface="Tahoma" pitchFamily="34" charset="0"/>
                <a:cs typeface="Tahoma" pitchFamily="34" charset="0"/>
              </a:rPr>
              <a:t>'</a:t>
            </a:r>
            <a:endParaRPr lang="he-IL" sz="1200" dirty="0">
              <a:solidFill>
                <a:srgbClr val="FFFF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wipe(up)">
                                      <p:cBhvr>
                                        <p:cTn id="7" dur="2000"/>
                                        <p:tgtEl>
                                          <p:spTgt spid="40963"/>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up)">
                                      <p:cBhvr>
                                        <p:cTn id="11" dur="2000"/>
                                        <p:tgtEl>
                                          <p:spTgt spid="4">
                                            <p:txEl>
                                              <p:pRg st="0" end="0"/>
                                            </p:txEl>
                                          </p:spTgt>
                                        </p:tgtEl>
                                      </p:cBhvr>
                                    </p:animEffect>
                                  </p:childTnLst>
                                </p:cTn>
                              </p:par>
                            </p:childTnLst>
                          </p:cTn>
                        </p:par>
                        <p:par>
                          <p:cTn id="12" fill="hold">
                            <p:stCondLst>
                              <p:cond delay="4000"/>
                            </p:stCondLst>
                            <p:childTnLst>
                              <p:par>
                                <p:cTn id="13" presetID="22" presetClass="entr" presetSubtype="1" fill="hold"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up)">
                                      <p:cBhvr>
                                        <p:cTn id="15"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http://www.yorav.co.il/images/tirat-zvi/hatkafa-mapa.jpg"/>
          <p:cNvPicPr>
            <a:picLocks noChangeAspect="1" noChangeArrowheads="1"/>
          </p:cNvPicPr>
          <p:nvPr/>
        </p:nvPicPr>
        <p:blipFill>
          <a:blip r:embed="rId2" cstate="print"/>
          <a:srcRect/>
          <a:stretch>
            <a:fillRect/>
          </a:stretch>
        </p:blipFill>
        <p:spPr bwMode="auto">
          <a:xfrm rot="1488445">
            <a:off x="779345" y="1461406"/>
            <a:ext cx="3645030" cy="4594576"/>
          </a:xfrm>
          <a:prstGeom prst="rect">
            <a:avLst/>
          </a:prstGeom>
          <a:noFill/>
        </p:spPr>
      </p:pic>
      <p:pic>
        <p:nvPicPr>
          <p:cNvPr id="4" name="Picture 3"/>
          <p:cNvPicPr>
            <a:picLocks noChangeAspect="1" noChangeArrowheads="1"/>
          </p:cNvPicPr>
          <p:nvPr/>
        </p:nvPicPr>
        <p:blipFill>
          <a:blip r:embed="rId3" cstate="print"/>
          <a:srcRect/>
          <a:stretch>
            <a:fillRect/>
          </a:stretch>
        </p:blipFill>
        <p:spPr bwMode="auto">
          <a:xfrm>
            <a:off x="3995936" y="2182010"/>
            <a:ext cx="5095586" cy="3335222"/>
          </a:xfrm>
          <a:prstGeom prst="rect">
            <a:avLst/>
          </a:prstGeom>
          <a:noFill/>
          <a:ln w="9525">
            <a:noFill/>
            <a:miter lim="800000"/>
            <a:headEnd/>
            <a:tailEnd/>
          </a:ln>
          <a:effectLst/>
        </p:spPr>
      </p:pic>
      <p:sp>
        <p:nvSpPr>
          <p:cNvPr id="6" name="מלבן 5"/>
          <p:cNvSpPr/>
          <p:nvPr/>
        </p:nvSpPr>
        <p:spPr>
          <a:xfrm>
            <a:off x="5652120" y="980728"/>
            <a:ext cx="2913042" cy="646331"/>
          </a:xfrm>
          <a:prstGeom prst="rect">
            <a:avLst/>
          </a:prstGeom>
        </p:spPr>
        <p:txBody>
          <a:bodyPr wrap="none">
            <a:spAutoFit/>
          </a:bodyPr>
          <a:lstStyle/>
          <a:p>
            <a:pPr lvl="0" algn="ctr" fontAlgn="base">
              <a:spcBef>
                <a:spcPct val="0"/>
              </a:spcBef>
              <a:spcAft>
                <a:spcPct val="0"/>
              </a:spcAft>
            </a:pPr>
            <a:r>
              <a:rPr lang="he-IL" dirty="0" smtClean="0">
                <a:latin typeface="Tahoma" pitchFamily="34" charset="0"/>
                <a:cs typeface="Tahoma" pitchFamily="34" charset="0"/>
              </a:rPr>
              <a:t>הקרב ביום ו' אדר א' תש"ח</a:t>
            </a:r>
          </a:p>
          <a:p>
            <a:pPr lvl="0" algn="ctr" fontAlgn="base">
              <a:spcBef>
                <a:spcPct val="0"/>
              </a:spcBef>
              <a:spcAft>
                <a:spcPct val="0"/>
              </a:spcAft>
            </a:pPr>
            <a:r>
              <a:rPr lang="he-IL" dirty="0" smtClean="0">
                <a:latin typeface="Tahoma" pitchFamily="34" charset="0"/>
                <a:cs typeface="Tahoma" pitchFamily="34" charset="0"/>
              </a:rPr>
              <a:t>16 בפברואר 1948</a:t>
            </a:r>
            <a:endParaRPr lang="he-IL" dirty="0" smtClean="0">
              <a:latin typeface="Arial" pitchFamily="34" charset="0"/>
              <a:cs typeface="Arial" pitchFamily="34" charset="0"/>
            </a:endParaRPr>
          </a:p>
        </p:txBody>
      </p:sp>
      <p:sp>
        <p:nvSpPr>
          <p:cNvPr id="7" name="Rectangle 2"/>
          <p:cNvSpPr txBox="1">
            <a:spLocks noChangeArrowheads="1"/>
          </p:cNvSpPr>
          <p:nvPr/>
        </p:nvSpPr>
        <p:spPr>
          <a:xfrm>
            <a:off x="5652120" y="274638"/>
            <a:ext cx="3034680" cy="634082"/>
          </a:xfrm>
          <a:prstGeom prst="rect">
            <a:avLst/>
          </a:prstGeom>
        </p:spPr>
        <p:txBody>
          <a:bodyPr>
            <a:normAutofit fontScale="97500"/>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he-IL" sz="32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rPr>
              <a:t>גוש בית שאן</a:t>
            </a:r>
            <a:endParaRPr kumimoji="0" lang="en-US" sz="24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0" name="חץ למטה 9"/>
          <p:cNvSpPr/>
          <p:nvPr/>
        </p:nvSpPr>
        <p:spPr>
          <a:xfrm rot="16634658">
            <a:off x="1584743" y="2828844"/>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1" name="AutoShape 215"/>
          <p:cNvSpPr>
            <a:spLocks noChangeArrowheads="1"/>
          </p:cNvSpPr>
          <p:nvPr/>
        </p:nvSpPr>
        <p:spPr bwMode="auto">
          <a:xfrm>
            <a:off x="2564160" y="336537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12" name="חץ למטה 11"/>
          <p:cNvSpPr/>
          <p:nvPr/>
        </p:nvSpPr>
        <p:spPr>
          <a:xfrm rot="12768670">
            <a:off x="1998669" y="3830959"/>
            <a:ext cx="432048" cy="146087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3" name="חץ למטה 12"/>
          <p:cNvSpPr/>
          <p:nvPr/>
        </p:nvSpPr>
        <p:spPr>
          <a:xfrm rot="4362775">
            <a:off x="3623980" y="2657190"/>
            <a:ext cx="432048" cy="1348871"/>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par>
                          <p:cTn id="12" fill="hold">
                            <p:stCondLst>
                              <p:cond delay="4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2292"/>
                                        </p:tgtEl>
                                        <p:attrNameLst>
                                          <p:attrName>style.visibility</p:attrName>
                                        </p:attrNameLst>
                                      </p:cBhvr>
                                      <p:to>
                                        <p:strVal val="visible"/>
                                      </p:to>
                                    </p:set>
                                    <p:animEffect transition="in" filter="wipe(right)">
                                      <p:cBhvr>
                                        <p:cTn id="20" dur="2000"/>
                                        <p:tgtEl>
                                          <p:spTgt spid="12292"/>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2"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80">
                                          <p:stCondLst>
                                            <p:cond delay="0"/>
                                          </p:stCondLst>
                                        </p:cTn>
                                        <p:tgtEl>
                                          <p:spTgt spid="11"/>
                                        </p:tgtEl>
                                      </p:cBhvr>
                                    </p:animEffect>
                                    <p:anim calcmode="lin" valueType="num">
                                      <p:cBhvr>
                                        <p:cTn id="2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1" dur="26">
                                          <p:stCondLst>
                                            <p:cond delay="650"/>
                                          </p:stCondLst>
                                        </p:cTn>
                                        <p:tgtEl>
                                          <p:spTgt spid="11"/>
                                        </p:tgtEl>
                                      </p:cBhvr>
                                      <p:to x="100000" y="60000"/>
                                    </p:animScale>
                                    <p:animScale>
                                      <p:cBhvr>
                                        <p:cTn id="32" dur="166" decel="50000">
                                          <p:stCondLst>
                                            <p:cond delay="676"/>
                                          </p:stCondLst>
                                        </p:cTn>
                                        <p:tgtEl>
                                          <p:spTgt spid="11"/>
                                        </p:tgtEl>
                                      </p:cBhvr>
                                      <p:to x="100000" y="100000"/>
                                    </p:animScale>
                                    <p:animScale>
                                      <p:cBhvr>
                                        <p:cTn id="33" dur="26">
                                          <p:stCondLst>
                                            <p:cond delay="1312"/>
                                          </p:stCondLst>
                                        </p:cTn>
                                        <p:tgtEl>
                                          <p:spTgt spid="11"/>
                                        </p:tgtEl>
                                      </p:cBhvr>
                                      <p:to x="100000" y="80000"/>
                                    </p:animScale>
                                    <p:animScale>
                                      <p:cBhvr>
                                        <p:cTn id="34" dur="166" decel="50000">
                                          <p:stCondLst>
                                            <p:cond delay="1338"/>
                                          </p:stCondLst>
                                        </p:cTn>
                                        <p:tgtEl>
                                          <p:spTgt spid="11"/>
                                        </p:tgtEl>
                                      </p:cBhvr>
                                      <p:to x="100000" y="100000"/>
                                    </p:animScale>
                                    <p:animScale>
                                      <p:cBhvr>
                                        <p:cTn id="35" dur="26">
                                          <p:stCondLst>
                                            <p:cond delay="1642"/>
                                          </p:stCondLst>
                                        </p:cTn>
                                        <p:tgtEl>
                                          <p:spTgt spid="11"/>
                                        </p:tgtEl>
                                      </p:cBhvr>
                                      <p:to x="100000" y="90000"/>
                                    </p:animScale>
                                    <p:animScale>
                                      <p:cBhvr>
                                        <p:cTn id="36" dur="166" decel="50000">
                                          <p:stCondLst>
                                            <p:cond delay="1668"/>
                                          </p:stCondLst>
                                        </p:cTn>
                                        <p:tgtEl>
                                          <p:spTgt spid="11"/>
                                        </p:tgtEl>
                                      </p:cBhvr>
                                      <p:to x="100000" y="100000"/>
                                    </p:animScale>
                                    <p:animScale>
                                      <p:cBhvr>
                                        <p:cTn id="37" dur="26">
                                          <p:stCondLst>
                                            <p:cond delay="1808"/>
                                          </p:stCondLst>
                                        </p:cTn>
                                        <p:tgtEl>
                                          <p:spTgt spid="11"/>
                                        </p:tgtEl>
                                      </p:cBhvr>
                                      <p:to x="100000" y="95000"/>
                                    </p:animScale>
                                    <p:animScale>
                                      <p:cBhvr>
                                        <p:cTn id="38" dur="166" decel="50000">
                                          <p:stCondLst>
                                            <p:cond delay="1834"/>
                                          </p:stCondLst>
                                        </p:cTn>
                                        <p:tgtEl>
                                          <p:spTgt spid="11"/>
                                        </p:tgtEl>
                                      </p:cBhvr>
                                      <p:to x="100000" y="100000"/>
                                    </p:animScale>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2000"/>
                                        <p:tgtEl>
                                          <p:spTgt spid="10"/>
                                        </p:tgtEl>
                                      </p:cBhvr>
                                    </p:animEffect>
                                  </p:childTnLst>
                                </p:cTn>
                              </p:par>
                            </p:childTnLst>
                          </p:cTn>
                        </p:par>
                        <p:par>
                          <p:cTn id="43" fill="hold">
                            <p:stCondLst>
                              <p:cond delay="4000"/>
                            </p:stCondLst>
                            <p:childTnLst>
                              <p:par>
                                <p:cTn id="44" presetID="2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2000"/>
                                        <p:tgtEl>
                                          <p:spTgt spid="12"/>
                                        </p:tgtEl>
                                      </p:cBhvr>
                                    </p:animEffect>
                                  </p:childTnLst>
                                </p:cTn>
                              </p:par>
                            </p:childTnLst>
                          </p:cTn>
                        </p:par>
                        <p:par>
                          <p:cTn id="47" fill="hold">
                            <p:stCondLst>
                              <p:cond delay="6000"/>
                            </p:stCondLst>
                            <p:childTnLst>
                              <p:par>
                                <p:cTn id="48" presetID="22" presetClass="entr" presetSubtype="2"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2000"/>
                                        <p:tgtEl>
                                          <p:spTgt spid="13"/>
                                        </p:tgtEl>
                                      </p:cBhvr>
                                    </p:animEffect>
                                  </p:childTnLst>
                                </p:cTn>
                              </p:par>
                            </p:childTnLst>
                          </p:cTn>
                        </p:par>
                        <p:par>
                          <p:cTn id="51" fill="hold">
                            <p:stCondLst>
                              <p:cond delay="8000"/>
                            </p:stCondLst>
                            <p:childTnLst>
                              <p:par>
                                <p:cTn id="52" presetID="9" presetClass="exit" presetSubtype="0" fill="hold" grpId="1" nodeType="afterEffect">
                                  <p:stCondLst>
                                    <p:cond delay="0"/>
                                  </p:stCondLst>
                                  <p:childTnLst>
                                    <p:animEffect transition="out" filter="dissolve">
                                      <p:cBhvr>
                                        <p:cTn id="53" dur="500"/>
                                        <p:tgtEl>
                                          <p:spTgt spid="11"/>
                                        </p:tgtEl>
                                      </p:cBhvr>
                                    </p:animEffect>
                                    <p:set>
                                      <p:cBhvr>
                                        <p:cTn id="54" dur="1" fill="hold">
                                          <p:stCondLst>
                                            <p:cond delay="499"/>
                                          </p:stCondLst>
                                        </p:cTn>
                                        <p:tgtEl>
                                          <p:spTgt spid="11"/>
                                        </p:tgtEl>
                                        <p:attrNameLst>
                                          <p:attrName>style.visibility</p:attrName>
                                        </p:attrNameLst>
                                      </p:cBhvr>
                                      <p:to>
                                        <p:strVal val="hidden"/>
                                      </p:to>
                                    </p:set>
                                  </p:childTnLst>
                                </p:cTn>
                              </p:par>
                            </p:childTnLst>
                          </p:cTn>
                        </p:par>
                        <p:par>
                          <p:cTn id="55" fill="hold">
                            <p:stCondLst>
                              <p:cond delay="8500"/>
                            </p:stCondLst>
                            <p:childTnLst>
                              <p:par>
                                <p:cTn id="56" presetID="9" presetClass="exit" presetSubtype="0" fill="hold" grpId="0" nodeType="afterEffect">
                                  <p:stCondLst>
                                    <p:cond delay="0"/>
                                  </p:stCondLst>
                                  <p:childTnLst>
                                    <p:animEffect transition="out" filter="dissolve">
                                      <p:cBhvr>
                                        <p:cTn id="57" dur="500"/>
                                        <p:tgtEl>
                                          <p:spTgt spid="11"/>
                                        </p:tgtEl>
                                      </p:cBhvr>
                                    </p:animEffect>
                                    <p:set>
                                      <p:cBhvr>
                                        <p:cTn id="58" dur="1" fill="hold">
                                          <p:stCondLst>
                                            <p:cond delay="499"/>
                                          </p:stCondLst>
                                        </p:cTn>
                                        <p:tgtEl>
                                          <p:spTgt spid="11"/>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9" presetClass="exit" presetSubtype="0" fill="hold" grpId="1" nodeType="clickEffect">
                                  <p:stCondLst>
                                    <p:cond delay="0"/>
                                  </p:stCondLst>
                                  <p:childTnLst>
                                    <p:animEffect transition="out" filter="dissolve">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par>
                                <p:cTn id="64" presetID="9" presetClass="exit" presetSubtype="0" fill="hold" grpId="1" nodeType="withEffect">
                                  <p:stCondLst>
                                    <p:cond delay="0"/>
                                  </p:stCondLst>
                                  <p:childTnLst>
                                    <p:animEffect transition="out" filter="dissolve">
                                      <p:cBhvr>
                                        <p:cTn id="65" dur="500"/>
                                        <p:tgtEl>
                                          <p:spTgt spid="12"/>
                                        </p:tgtEl>
                                      </p:cBhvr>
                                    </p:animEffect>
                                    <p:set>
                                      <p:cBhvr>
                                        <p:cTn id="66" dur="1" fill="hold">
                                          <p:stCondLst>
                                            <p:cond delay="499"/>
                                          </p:stCondLst>
                                        </p:cTn>
                                        <p:tgtEl>
                                          <p:spTgt spid="12"/>
                                        </p:tgtEl>
                                        <p:attrNameLst>
                                          <p:attrName>style.visibility</p:attrName>
                                        </p:attrNameLst>
                                      </p:cBhvr>
                                      <p:to>
                                        <p:strVal val="hidden"/>
                                      </p:to>
                                    </p:set>
                                  </p:childTnLst>
                                </p:cTn>
                              </p:par>
                              <p:par>
                                <p:cTn id="67" presetID="9" presetClass="exit" presetSubtype="0" fill="hold" grpId="1" nodeType="withEffect">
                                  <p:stCondLst>
                                    <p:cond delay="0"/>
                                  </p:stCondLst>
                                  <p:childTnLst>
                                    <p:animEffect transition="out" filter="dissolve">
                                      <p:cBhvr>
                                        <p:cTn id="68" dur="500"/>
                                        <p:tgtEl>
                                          <p:spTgt spid="13"/>
                                        </p:tgtEl>
                                      </p:cBhvr>
                                    </p:animEffect>
                                    <p:set>
                                      <p:cBhvr>
                                        <p:cTn id="69"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P spid="10" grpId="1" animBg="1"/>
      <p:bldP spid="11" grpId="0" animBg="1"/>
      <p:bldP spid="11" grpId="1" animBg="1"/>
      <p:bldP spid="11" grpId="2" animBg="1"/>
      <p:bldP spid="12" grpId="0" animBg="1"/>
      <p:bldP spid="12" grpId="1" animBg="1"/>
      <p:bldP spid="13" grpId="0" animBg="1"/>
      <p:bldP spid="1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תוצאת תמונה עבור שיירת העשרה לגוש עציון"/>
          <p:cNvPicPr>
            <a:picLocks noChangeAspect="1" noChangeArrowheads="1"/>
          </p:cNvPicPr>
          <p:nvPr/>
        </p:nvPicPr>
        <p:blipFill>
          <a:blip r:embed="rId2" cstate="print"/>
          <a:srcRect/>
          <a:stretch>
            <a:fillRect/>
          </a:stretch>
        </p:blipFill>
        <p:spPr bwMode="auto">
          <a:xfrm>
            <a:off x="228278" y="2632512"/>
            <a:ext cx="4631754" cy="3172752"/>
          </a:xfrm>
          <a:prstGeom prst="rect">
            <a:avLst/>
          </a:prstGeom>
          <a:noFill/>
        </p:spPr>
      </p:pic>
      <p:sp>
        <p:nvSpPr>
          <p:cNvPr id="5" name="מלבן 4"/>
          <p:cNvSpPr/>
          <p:nvPr/>
        </p:nvSpPr>
        <p:spPr>
          <a:xfrm>
            <a:off x="288032" y="1192977"/>
            <a:ext cx="4499992" cy="451406"/>
          </a:xfrm>
          <a:prstGeom prst="rect">
            <a:avLst/>
          </a:prstGeom>
        </p:spPr>
        <p:txBody>
          <a:bodyPr wrap="square">
            <a:spAutoFit/>
          </a:bodyPr>
          <a:lstStyle/>
          <a:p>
            <a:pPr algn="l">
              <a:lnSpc>
                <a:spcPct val="150000"/>
              </a:lnSpc>
            </a:pPr>
            <a:r>
              <a:rPr lang="he-IL" b="1" dirty="0" smtClean="0">
                <a:latin typeface="Tahoma" pitchFamily="34" charset="0"/>
                <a:ea typeface="Tahoma" pitchFamily="34" charset="0"/>
                <a:cs typeface="Tahoma" pitchFamily="34" charset="0"/>
              </a:rPr>
              <a:t>11 </a:t>
            </a:r>
            <a:r>
              <a:rPr lang="he-IL" b="1" dirty="0" err="1" smtClean="0">
                <a:latin typeface="Tahoma" pitchFamily="34" charset="0"/>
                <a:ea typeface="Tahoma" pitchFamily="34" charset="0"/>
                <a:cs typeface="Tahoma" pitchFamily="34" charset="0"/>
              </a:rPr>
              <a:t>דצמ</a:t>
            </a:r>
            <a:r>
              <a:rPr lang="he-IL" b="1" dirty="0" smtClean="0">
                <a:latin typeface="Tahoma" pitchFamily="34" charset="0"/>
                <a:ea typeface="Tahoma" pitchFamily="34" charset="0"/>
                <a:cs typeface="Tahoma" pitchFamily="34" charset="0"/>
              </a:rPr>
              <a:t>' 1947, חנוכה - שיירת </a:t>
            </a:r>
            <a:r>
              <a:rPr lang="he-IL" b="1" u="sng" dirty="0" smtClean="0">
                <a:latin typeface="Tahoma" pitchFamily="34" charset="0"/>
                <a:ea typeface="Tahoma" pitchFamily="34" charset="0"/>
                <a:cs typeface="Tahoma" pitchFamily="34" charset="0"/>
              </a:rPr>
              <a:t>העשרה</a:t>
            </a:r>
          </a:p>
        </p:txBody>
      </p:sp>
      <p:pic>
        <p:nvPicPr>
          <p:cNvPr id="4" name="Picture 6"/>
          <p:cNvPicPr>
            <a:picLocks noChangeAspect="1" noChangeArrowheads="1"/>
          </p:cNvPicPr>
          <p:nvPr/>
        </p:nvPicPr>
        <p:blipFill>
          <a:blip r:embed="rId3" cstate="print"/>
          <a:stretch>
            <a:fillRect/>
          </a:stretch>
        </p:blipFill>
        <p:spPr>
          <a:xfrm>
            <a:off x="5151431" y="1451917"/>
            <a:ext cx="3597033" cy="5073427"/>
          </a:xfrm>
          <a:prstGeom prst="rect">
            <a:avLst/>
          </a:prstGeom>
        </p:spPr>
      </p:pic>
      <p:sp>
        <p:nvSpPr>
          <p:cNvPr id="6" name="Rectangle 4"/>
          <p:cNvSpPr txBox="1">
            <a:spLocks noChangeArrowheads="1"/>
          </p:cNvSpPr>
          <p:nvPr/>
        </p:nvSpPr>
        <p:spPr>
          <a:xfrm>
            <a:off x="457200" y="274638"/>
            <a:ext cx="8229600" cy="706090"/>
          </a:xfrm>
          <a:prstGeom prst="rect">
            <a:avLst/>
          </a:prstGeom>
        </p:spPr>
        <p:txBody>
          <a:bodyPr vert="horz" anchor="t">
            <a:noAutofit/>
          </a:bodyPr>
          <a:lstStyle/>
          <a:p>
            <a:pPr marL="342900" marR="0" lvl="0" indent="-342900" algn="r" defTabSz="914400" rtl="1" eaLnBrk="1" fontAlgn="auto" latinLnBrk="0" hangingPunct="1">
              <a:lnSpc>
                <a:spcPct val="150000"/>
              </a:lnSpc>
              <a:spcBef>
                <a:spcPct val="20000"/>
              </a:spcBef>
              <a:spcAft>
                <a:spcPts val="0"/>
              </a:spcAft>
              <a:buClrTx/>
              <a:buSzTx/>
              <a:buFontTx/>
              <a:buNone/>
              <a:tabLst/>
              <a:defRPr/>
            </a:pPr>
            <a:r>
              <a:rPr kumimoji="0" lang="he-IL"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rPr>
              <a:t>גוש עציון</a:t>
            </a:r>
            <a:endParaRPr kumimoji="0" lang="en-US"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endParaRPr>
          </a:p>
        </p:txBody>
      </p:sp>
      <p:sp>
        <p:nvSpPr>
          <p:cNvPr id="7" name="AutoShape 215"/>
          <p:cNvSpPr>
            <a:spLocks noChangeArrowheads="1"/>
          </p:cNvSpPr>
          <p:nvPr/>
        </p:nvSpPr>
        <p:spPr bwMode="auto">
          <a:xfrm>
            <a:off x="7668344" y="213285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cxnSp>
        <p:nvCxnSpPr>
          <p:cNvPr id="11" name="מחבר מעוקל 10"/>
          <p:cNvCxnSpPr/>
          <p:nvPr/>
        </p:nvCxnSpPr>
        <p:spPr>
          <a:xfrm rot="5400000">
            <a:off x="7776356" y="1520788"/>
            <a:ext cx="1080120" cy="432048"/>
          </a:xfrm>
          <a:prstGeom prst="curvedConnector3">
            <a:avLst>
              <a:gd name="adj1" fmla="val 52822"/>
            </a:avLst>
          </a:prstGeom>
          <a:ln w="5715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2000"/>
                                        <p:tgtEl>
                                          <p:spTgt spid="5"/>
                                        </p:tgtEl>
                                      </p:cBhvr>
                                    </p:animEffect>
                                  </p:childTnLst>
                                </p:cTn>
                              </p:par>
                            </p:childTnLst>
                          </p:cTn>
                        </p:par>
                        <p:par>
                          <p:cTn id="17" fill="hold">
                            <p:stCondLst>
                              <p:cond delay="2000"/>
                            </p:stCondLst>
                            <p:childTnLst>
                              <p:par>
                                <p:cTn id="18" presetID="22" presetClass="entr" presetSubtype="1" fill="hold" nodeType="afterEffect">
                                  <p:stCondLst>
                                    <p:cond delay="0"/>
                                  </p:stCondLst>
                                  <p:childTnLst>
                                    <p:set>
                                      <p:cBhvr>
                                        <p:cTn id="19" dur="1" fill="hold">
                                          <p:stCondLst>
                                            <p:cond delay="0"/>
                                          </p:stCondLst>
                                        </p:cTn>
                                        <p:tgtEl>
                                          <p:spTgt spid="14338"/>
                                        </p:tgtEl>
                                        <p:attrNameLst>
                                          <p:attrName>style.visibility</p:attrName>
                                        </p:attrNameLst>
                                      </p:cBhvr>
                                      <p:to>
                                        <p:strVal val="visible"/>
                                      </p:to>
                                    </p:set>
                                    <p:animEffect transition="in" filter="wipe(up)">
                                      <p:cBhvr>
                                        <p:cTn id="20" dur="1000"/>
                                        <p:tgtEl>
                                          <p:spTgt spid="1433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2000"/>
                                        <p:tgtEl>
                                          <p:spTgt spid="11"/>
                                        </p:tgtEl>
                                      </p:cBhvr>
                                    </p:animEffect>
                                  </p:childTnLst>
                                </p:cTn>
                              </p:par>
                            </p:childTnLst>
                          </p:cTn>
                        </p:par>
                        <p:par>
                          <p:cTn id="26" fill="hold">
                            <p:stCondLst>
                              <p:cond delay="2000"/>
                            </p:stCondLst>
                            <p:childTnLst>
                              <p:par>
                                <p:cTn id="27" presetID="26" presetClass="entr" presetSubtype="0" fill="hold" grpId="1"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80">
                                          <p:stCondLst>
                                            <p:cond delay="0"/>
                                          </p:stCondLst>
                                        </p:cTn>
                                        <p:tgtEl>
                                          <p:spTgt spid="7"/>
                                        </p:tgtEl>
                                      </p:cBhvr>
                                    </p:animEffect>
                                    <p:anim calcmode="lin" valueType="num">
                                      <p:cBhvr>
                                        <p:cTn id="3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5" dur="26">
                                          <p:stCondLst>
                                            <p:cond delay="650"/>
                                          </p:stCondLst>
                                        </p:cTn>
                                        <p:tgtEl>
                                          <p:spTgt spid="7"/>
                                        </p:tgtEl>
                                      </p:cBhvr>
                                      <p:to x="100000" y="60000"/>
                                    </p:animScale>
                                    <p:animScale>
                                      <p:cBhvr>
                                        <p:cTn id="36" dur="166" decel="50000">
                                          <p:stCondLst>
                                            <p:cond delay="676"/>
                                          </p:stCondLst>
                                        </p:cTn>
                                        <p:tgtEl>
                                          <p:spTgt spid="7"/>
                                        </p:tgtEl>
                                      </p:cBhvr>
                                      <p:to x="100000" y="100000"/>
                                    </p:animScale>
                                    <p:animScale>
                                      <p:cBhvr>
                                        <p:cTn id="37" dur="26">
                                          <p:stCondLst>
                                            <p:cond delay="1312"/>
                                          </p:stCondLst>
                                        </p:cTn>
                                        <p:tgtEl>
                                          <p:spTgt spid="7"/>
                                        </p:tgtEl>
                                      </p:cBhvr>
                                      <p:to x="100000" y="80000"/>
                                    </p:animScale>
                                    <p:animScale>
                                      <p:cBhvr>
                                        <p:cTn id="38" dur="166" decel="50000">
                                          <p:stCondLst>
                                            <p:cond delay="1338"/>
                                          </p:stCondLst>
                                        </p:cTn>
                                        <p:tgtEl>
                                          <p:spTgt spid="7"/>
                                        </p:tgtEl>
                                      </p:cBhvr>
                                      <p:to x="100000" y="100000"/>
                                    </p:animScale>
                                    <p:animScale>
                                      <p:cBhvr>
                                        <p:cTn id="39" dur="26">
                                          <p:stCondLst>
                                            <p:cond delay="1642"/>
                                          </p:stCondLst>
                                        </p:cTn>
                                        <p:tgtEl>
                                          <p:spTgt spid="7"/>
                                        </p:tgtEl>
                                      </p:cBhvr>
                                      <p:to x="100000" y="90000"/>
                                    </p:animScale>
                                    <p:animScale>
                                      <p:cBhvr>
                                        <p:cTn id="40" dur="166" decel="50000">
                                          <p:stCondLst>
                                            <p:cond delay="1668"/>
                                          </p:stCondLst>
                                        </p:cTn>
                                        <p:tgtEl>
                                          <p:spTgt spid="7"/>
                                        </p:tgtEl>
                                      </p:cBhvr>
                                      <p:to x="100000" y="100000"/>
                                    </p:animScale>
                                    <p:animScale>
                                      <p:cBhvr>
                                        <p:cTn id="41" dur="26">
                                          <p:stCondLst>
                                            <p:cond delay="1808"/>
                                          </p:stCondLst>
                                        </p:cTn>
                                        <p:tgtEl>
                                          <p:spTgt spid="7"/>
                                        </p:tgtEl>
                                      </p:cBhvr>
                                      <p:to x="100000" y="95000"/>
                                    </p:animScale>
                                    <p:animScale>
                                      <p:cBhvr>
                                        <p:cTn id="42" dur="166" decel="50000">
                                          <p:stCondLst>
                                            <p:cond delay="1834"/>
                                          </p:stCondLst>
                                        </p:cTn>
                                        <p:tgtEl>
                                          <p:spTgt spid="7"/>
                                        </p:tgtEl>
                                      </p:cBhvr>
                                      <p:to x="100000" y="100000"/>
                                    </p:animScale>
                                  </p:childTnLst>
                                </p:cTn>
                              </p:par>
                            </p:childTnLst>
                          </p:cTn>
                        </p:par>
                        <p:par>
                          <p:cTn id="43" fill="hold">
                            <p:stCondLst>
                              <p:cond delay="4000"/>
                            </p:stCondLst>
                            <p:childTnLst>
                              <p:par>
                                <p:cTn id="44" presetID="23" presetClass="exit" presetSubtype="16" fill="hold" grpId="0" nodeType="afterEffect">
                                  <p:stCondLst>
                                    <p:cond delay="0"/>
                                  </p:stCondLst>
                                  <p:childTnLst>
                                    <p:anim calcmode="lin" valueType="num">
                                      <p:cBhvr>
                                        <p:cTn id="45" dur="1000"/>
                                        <p:tgtEl>
                                          <p:spTgt spid="7"/>
                                        </p:tgtEl>
                                        <p:attrNameLst>
                                          <p:attrName>ppt_w</p:attrName>
                                        </p:attrNameLst>
                                      </p:cBhvr>
                                      <p:tavLst>
                                        <p:tav tm="0">
                                          <p:val>
                                            <p:strVal val="ppt_w"/>
                                          </p:val>
                                        </p:tav>
                                        <p:tav tm="100000">
                                          <p:val>
                                            <p:strVal val="4*ppt_w"/>
                                          </p:val>
                                        </p:tav>
                                      </p:tavLst>
                                    </p:anim>
                                    <p:anim calcmode="lin" valueType="num">
                                      <p:cBhvr>
                                        <p:cTn id="46" dur="1000"/>
                                        <p:tgtEl>
                                          <p:spTgt spid="7"/>
                                        </p:tgtEl>
                                        <p:attrNameLst>
                                          <p:attrName>ppt_h</p:attrName>
                                        </p:attrNameLst>
                                      </p:cBhvr>
                                      <p:tavLst>
                                        <p:tav tm="0">
                                          <p:val>
                                            <p:strVal val="ppt_h"/>
                                          </p:val>
                                        </p:tav>
                                        <p:tav tm="100000">
                                          <p:val>
                                            <p:strVal val="4*ppt_h"/>
                                          </p:val>
                                        </p:tav>
                                      </p:tavLst>
                                    </p:anim>
                                    <p:set>
                                      <p:cBhvr>
                                        <p:cTn id="47" dur="1" fill="hold">
                                          <p:stCondLst>
                                            <p:cond delay="999"/>
                                          </p:stCondLst>
                                        </p:cTn>
                                        <p:tgtEl>
                                          <p:spTgt spid="7"/>
                                        </p:tgtEl>
                                        <p:attrNameLst>
                                          <p:attrName>style.visibility</p:attrName>
                                        </p:attrNameLst>
                                      </p:cBhvr>
                                      <p:to>
                                        <p:strVal val="hidden"/>
                                      </p:to>
                                    </p:set>
                                  </p:childTnLst>
                                </p:cTn>
                              </p:par>
                            </p:childTnLst>
                          </p:cTn>
                        </p:par>
                        <p:par>
                          <p:cTn id="48" fill="hold">
                            <p:stCondLst>
                              <p:cond delay="5000"/>
                            </p:stCondLst>
                            <p:childTnLst>
                              <p:par>
                                <p:cTn id="49" presetID="9" presetClass="exit" presetSubtype="0" fill="hold" nodeType="afterEffect">
                                  <p:stCondLst>
                                    <p:cond delay="0"/>
                                  </p:stCondLst>
                                  <p:childTnLst>
                                    <p:animEffect transition="out" filter="dissolve">
                                      <p:cBhvr>
                                        <p:cTn id="50" dur="2000"/>
                                        <p:tgtEl>
                                          <p:spTgt spid="11"/>
                                        </p:tgtEl>
                                      </p:cBhvr>
                                    </p:animEffect>
                                    <p:set>
                                      <p:cBhvr>
                                        <p:cTn id="51" dur="1" fill="hold">
                                          <p:stCondLst>
                                            <p:cond delay="1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7"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User\Desktop\כנס תשעח\גוש עציון 14.1.48.jpg"/>
          <p:cNvPicPr>
            <a:picLocks noGrp="1" noChangeAspect="1" noChangeArrowheads="1"/>
          </p:cNvPicPr>
          <p:nvPr>
            <p:ph idx="1"/>
          </p:nvPr>
        </p:nvPicPr>
        <p:blipFill>
          <a:blip r:embed="rId2" cstate="print"/>
          <a:srcRect/>
          <a:stretch>
            <a:fillRect/>
          </a:stretch>
        </p:blipFill>
        <p:spPr bwMode="auto">
          <a:xfrm>
            <a:off x="251520" y="2071390"/>
            <a:ext cx="3009746" cy="4525962"/>
          </a:xfrm>
          <a:prstGeom prst="rect">
            <a:avLst/>
          </a:prstGeom>
          <a:noFill/>
        </p:spPr>
      </p:pic>
      <p:sp>
        <p:nvSpPr>
          <p:cNvPr id="5" name="מלבן 4"/>
          <p:cNvSpPr/>
          <p:nvPr/>
        </p:nvSpPr>
        <p:spPr>
          <a:xfrm>
            <a:off x="3037136" y="1192977"/>
            <a:ext cx="2932213" cy="451406"/>
          </a:xfrm>
          <a:prstGeom prst="rect">
            <a:avLst/>
          </a:prstGeom>
        </p:spPr>
        <p:txBody>
          <a:bodyPr wrap="none">
            <a:spAutoFit/>
          </a:bodyPr>
          <a:lstStyle/>
          <a:p>
            <a:pPr>
              <a:lnSpc>
                <a:spcPct val="150000"/>
              </a:lnSpc>
            </a:pPr>
            <a:r>
              <a:rPr lang="he-IL" b="1" dirty="0" smtClean="0">
                <a:latin typeface="Tahoma" pitchFamily="34" charset="0"/>
                <a:ea typeface="Tahoma" pitchFamily="34" charset="0"/>
                <a:cs typeface="Tahoma" pitchFamily="34" charset="0"/>
              </a:rPr>
              <a:t>קרב ג' שבט - 14.1.1948</a:t>
            </a:r>
          </a:p>
        </p:txBody>
      </p:sp>
      <p:pic>
        <p:nvPicPr>
          <p:cNvPr id="2050" name="Picture 2" descr="תוצאת תמונה עבור הכוח הערבי במלחמת העצמאות"/>
          <p:cNvPicPr>
            <a:picLocks noChangeAspect="1" noChangeArrowheads="1"/>
          </p:cNvPicPr>
          <p:nvPr/>
        </p:nvPicPr>
        <p:blipFill>
          <a:blip r:embed="rId3" cstate="print"/>
          <a:srcRect/>
          <a:stretch>
            <a:fillRect/>
          </a:stretch>
        </p:blipFill>
        <p:spPr bwMode="auto">
          <a:xfrm>
            <a:off x="4188970" y="2132856"/>
            <a:ext cx="4523063" cy="4032448"/>
          </a:xfrm>
          <a:prstGeom prst="rect">
            <a:avLst/>
          </a:prstGeom>
          <a:noFill/>
        </p:spPr>
      </p:pic>
      <p:sp>
        <p:nvSpPr>
          <p:cNvPr id="6" name="Rectangle 4"/>
          <p:cNvSpPr>
            <a:spLocks noGrp="1" noChangeArrowheads="1"/>
          </p:cNvSpPr>
          <p:nvPr>
            <p:ph type="title"/>
          </p:nvPr>
        </p:nvSpPr>
        <p:spPr>
          <a:xfrm>
            <a:off x="0" y="274638"/>
            <a:ext cx="9144000" cy="706090"/>
          </a:xfrm>
        </p:spPr>
        <p:txBody>
          <a:bodyPr>
            <a:noAutofit/>
          </a:bodyPr>
          <a:lstStyle/>
          <a:p>
            <a:pPr marL="342900" indent="-342900" algn="r">
              <a:lnSpc>
                <a:spcPct val="150000"/>
              </a:lnSpc>
              <a:spcBef>
                <a:spcPct val="20000"/>
              </a:spcBef>
            </a:pPr>
            <a:r>
              <a:rPr lang="he-IL" sz="2800" b="1" dirty="0" smtClean="0">
                <a:latin typeface="Tahoma" pitchFamily="34" charset="0"/>
                <a:ea typeface="Tahoma" pitchFamily="34" charset="0"/>
                <a:cs typeface="Tahoma" pitchFamily="34" charset="0"/>
              </a:rPr>
              <a:t>גוש עציון</a:t>
            </a:r>
            <a:endParaRPr lang="en-US" sz="2800" b="1" dirty="0" smtClean="0">
              <a:latin typeface="Tahoma" pitchFamily="34" charset="0"/>
              <a:ea typeface="Tahoma" pitchFamily="34" charset="0"/>
              <a:cs typeface="Tahoma" pitchFamily="34" charset="0"/>
            </a:endParaRPr>
          </a:p>
        </p:txBody>
      </p:sp>
      <p:sp>
        <p:nvSpPr>
          <p:cNvPr id="7" name="AutoShape 215"/>
          <p:cNvSpPr>
            <a:spLocks noChangeArrowheads="1"/>
          </p:cNvSpPr>
          <p:nvPr/>
        </p:nvSpPr>
        <p:spPr bwMode="auto">
          <a:xfrm>
            <a:off x="1403648" y="3861048"/>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8" name="חץ למטה 7"/>
          <p:cNvSpPr/>
          <p:nvPr/>
        </p:nvSpPr>
        <p:spPr>
          <a:xfrm rot="6666899">
            <a:off x="2131107" y="3787817"/>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חץ למטה 8"/>
          <p:cNvSpPr/>
          <p:nvPr/>
        </p:nvSpPr>
        <p:spPr>
          <a:xfrm rot="14900920">
            <a:off x="-216024" y="4897825"/>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0" name="חץ למטה 9"/>
          <p:cNvSpPr/>
          <p:nvPr/>
        </p:nvSpPr>
        <p:spPr>
          <a:xfrm rot="4258475">
            <a:off x="2632923" y="2892075"/>
            <a:ext cx="432048" cy="1084027"/>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7" name="חץ מעוקל ימינה 16"/>
          <p:cNvSpPr/>
          <p:nvPr/>
        </p:nvSpPr>
        <p:spPr>
          <a:xfrm>
            <a:off x="1259632" y="3501008"/>
            <a:ext cx="360040" cy="720080"/>
          </a:xfrm>
          <a:prstGeom prst="curved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23554"/>
                                        </p:tgtEl>
                                        <p:attrNameLst>
                                          <p:attrName>style.visibility</p:attrName>
                                        </p:attrNameLst>
                                      </p:cBhvr>
                                      <p:to>
                                        <p:strVal val="visible"/>
                                      </p:to>
                                    </p:set>
                                    <p:animEffect transition="in" filter="wipe(up)">
                                      <p:cBhvr>
                                        <p:cTn id="11" dur="2000"/>
                                        <p:tgtEl>
                                          <p:spTgt spid="23554"/>
                                        </p:tgtEl>
                                      </p:cBhvr>
                                    </p:animEffect>
                                  </p:childTnLst>
                                </p:cTn>
                              </p:par>
                            </p:childTnLst>
                          </p:cTn>
                        </p:par>
                        <p:par>
                          <p:cTn id="12" fill="hold">
                            <p:stCondLst>
                              <p:cond delay="4000"/>
                            </p:stCondLst>
                            <p:childTnLst>
                              <p:par>
                                <p:cTn id="13" presetID="22" presetClass="entr" presetSubtype="1"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ipe(up)">
                                      <p:cBhvr>
                                        <p:cTn id="15" dur="20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20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right)">
                                      <p:cBhvr>
                                        <p:cTn id="23" dur="2000"/>
                                        <p:tgtEl>
                                          <p:spTgt spid="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2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000"/>
                                        <p:tgtEl>
                                          <p:spTgt spid="17"/>
                                        </p:tgtEl>
                                      </p:cBhvr>
                                    </p:animEffect>
                                  </p:childTnLst>
                                </p:cTn>
                              </p:par>
                            </p:childTnLst>
                          </p:cTn>
                        </p:par>
                        <p:par>
                          <p:cTn id="32" fill="hold">
                            <p:stCondLst>
                              <p:cond delay="2000"/>
                            </p:stCondLst>
                            <p:childTnLst>
                              <p:par>
                                <p:cTn id="33" presetID="26" presetClass="entr" presetSubtype="0" fill="hold" grpId="1"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80">
                                          <p:stCondLst>
                                            <p:cond delay="0"/>
                                          </p:stCondLst>
                                        </p:cTn>
                                        <p:tgtEl>
                                          <p:spTgt spid="7"/>
                                        </p:tgtEl>
                                      </p:cBhvr>
                                    </p:animEffect>
                                    <p:anim calcmode="lin" valueType="num">
                                      <p:cBhvr>
                                        <p:cTn id="3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1" dur="26">
                                          <p:stCondLst>
                                            <p:cond delay="650"/>
                                          </p:stCondLst>
                                        </p:cTn>
                                        <p:tgtEl>
                                          <p:spTgt spid="7"/>
                                        </p:tgtEl>
                                      </p:cBhvr>
                                      <p:to x="100000" y="60000"/>
                                    </p:animScale>
                                    <p:animScale>
                                      <p:cBhvr>
                                        <p:cTn id="42" dur="166" decel="50000">
                                          <p:stCondLst>
                                            <p:cond delay="676"/>
                                          </p:stCondLst>
                                        </p:cTn>
                                        <p:tgtEl>
                                          <p:spTgt spid="7"/>
                                        </p:tgtEl>
                                      </p:cBhvr>
                                      <p:to x="100000" y="100000"/>
                                    </p:animScale>
                                    <p:animScale>
                                      <p:cBhvr>
                                        <p:cTn id="43" dur="26">
                                          <p:stCondLst>
                                            <p:cond delay="1312"/>
                                          </p:stCondLst>
                                        </p:cTn>
                                        <p:tgtEl>
                                          <p:spTgt spid="7"/>
                                        </p:tgtEl>
                                      </p:cBhvr>
                                      <p:to x="100000" y="80000"/>
                                    </p:animScale>
                                    <p:animScale>
                                      <p:cBhvr>
                                        <p:cTn id="44" dur="166" decel="50000">
                                          <p:stCondLst>
                                            <p:cond delay="1338"/>
                                          </p:stCondLst>
                                        </p:cTn>
                                        <p:tgtEl>
                                          <p:spTgt spid="7"/>
                                        </p:tgtEl>
                                      </p:cBhvr>
                                      <p:to x="100000" y="100000"/>
                                    </p:animScale>
                                    <p:animScale>
                                      <p:cBhvr>
                                        <p:cTn id="45" dur="26">
                                          <p:stCondLst>
                                            <p:cond delay="1642"/>
                                          </p:stCondLst>
                                        </p:cTn>
                                        <p:tgtEl>
                                          <p:spTgt spid="7"/>
                                        </p:tgtEl>
                                      </p:cBhvr>
                                      <p:to x="100000" y="90000"/>
                                    </p:animScale>
                                    <p:animScale>
                                      <p:cBhvr>
                                        <p:cTn id="46" dur="166" decel="50000">
                                          <p:stCondLst>
                                            <p:cond delay="1668"/>
                                          </p:stCondLst>
                                        </p:cTn>
                                        <p:tgtEl>
                                          <p:spTgt spid="7"/>
                                        </p:tgtEl>
                                      </p:cBhvr>
                                      <p:to x="100000" y="100000"/>
                                    </p:animScale>
                                    <p:animScale>
                                      <p:cBhvr>
                                        <p:cTn id="47" dur="26">
                                          <p:stCondLst>
                                            <p:cond delay="1808"/>
                                          </p:stCondLst>
                                        </p:cTn>
                                        <p:tgtEl>
                                          <p:spTgt spid="7"/>
                                        </p:tgtEl>
                                      </p:cBhvr>
                                      <p:to x="100000" y="95000"/>
                                    </p:animScale>
                                    <p:animScale>
                                      <p:cBhvr>
                                        <p:cTn id="48" dur="166" decel="50000">
                                          <p:stCondLst>
                                            <p:cond delay="1834"/>
                                          </p:stCondLst>
                                        </p:cTn>
                                        <p:tgtEl>
                                          <p:spTgt spid="7"/>
                                        </p:tgtEl>
                                      </p:cBhvr>
                                      <p:to x="100000" y="100000"/>
                                    </p:animScale>
                                  </p:childTnLst>
                                </p:cTn>
                              </p:par>
                            </p:childTnLst>
                          </p:cTn>
                        </p:par>
                        <p:par>
                          <p:cTn id="49" fill="hold">
                            <p:stCondLst>
                              <p:cond delay="4000"/>
                            </p:stCondLst>
                            <p:childTnLst>
                              <p:par>
                                <p:cTn id="50" presetID="23" presetClass="exit" presetSubtype="16" fill="hold" grpId="0" nodeType="afterEffect">
                                  <p:stCondLst>
                                    <p:cond delay="0"/>
                                  </p:stCondLst>
                                  <p:childTnLst>
                                    <p:anim calcmode="lin" valueType="num">
                                      <p:cBhvr>
                                        <p:cTn id="51" dur="1000"/>
                                        <p:tgtEl>
                                          <p:spTgt spid="7"/>
                                        </p:tgtEl>
                                        <p:attrNameLst>
                                          <p:attrName>ppt_w</p:attrName>
                                        </p:attrNameLst>
                                      </p:cBhvr>
                                      <p:tavLst>
                                        <p:tav tm="0">
                                          <p:val>
                                            <p:strVal val="ppt_w"/>
                                          </p:val>
                                        </p:tav>
                                        <p:tav tm="100000">
                                          <p:val>
                                            <p:strVal val="4*ppt_w"/>
                                          </p:val>
                                        </p:tav>
                                      </p:tavLst>
                                    </p:anim>
                                    <p:anim calcmode="lin" valueType="num">
                                      <p:cBhvr>
                                        <p:cTn id="52" dur="1000"/>
                                        <p:tgtEl>
                                          <p:spTgt spid="7"/>
                                        </p:tgtEl>
                                        <p:attrNameLst>
                                          <p:attrName>ppt_h</p:attrName>
                                        </p:attrNameLst>
                                      </p:cBhvr>
                                      <p:tavLst>
                                        <p:tav tm="0">
                                          <p:val>
                                            <p:strVal val="ppt_h"/>
                                          </p:val>
                                        </p:tav>
                                        <p:tav tm="100000">
                                          <p:val>
                                            <p:strVal val="4*ppt_h"/>
                                          </p:val>
                                        </p:tav>
                                      </p:tavLst>
                                    </p:anim>
                                    <p:set>
                                      <p:cBhvr>
                                        <p:cTn id="53" dur="1" fill="hold">
                                          <p:stCondLst>
                                            <p:cond delay="999"/>
                                          </p:stCondLst>
                                        </p:cTn>
                                        <p:tgtEl>
                                          <p:spTgt spid="7"/>
                                        </p:tgtEl>
                                        <p:attrNameLst>
                                          <p:attrName>style.visibility</p:attrName>
                                        </p:attrNameLst>
                                      </p:cBhvr>
                                      <p:to>
                                        <p:strVal val="hidden"/>
                                      </p:to>
                                    </p:set>
                                  </p:childTnLst>
                                </p:cTn>
                              </p:par>
                            </p:childTnLst>
                          </p:cTn>
                        </p:par>
                        <p:par>
                          <p:cTn id="54" fill="hold">
                            <p:stCondLst>
                              <p:cond delay="5000"/>
                            </p:stCondLst>
                            <p:childTnLst>
                              <p:par>
                                <p:cTn id="55" presetID="9" presetClass="exit" presetSubtype="0" fill="hold" grpId="1" nodeType="afterEffect">
                                  <p:stCondLst>
                                    <p:cond delay="0"/>
                                  </p:stCondLst>
                                  <p:childTnLst>
                                    <p:animEffect transition="out" filter="dissolve">
                                      <p:cBhvr>
                                        <p:cTn id="56" dur="2000"/>
                                        <p:tgtEl>
                                          <p:spTgt spid="10"/>
                                        </p:tgtEl>
                                      </p:cBhvr>
                                    </p:animEffect>
                                    <p:set>
                                      <p:cBhvr>
                                        <p:cTn id="57" dur="1" fill="hold">
                                          <p:stCondLst>
                                            <p:cond delay="1999"/>
                                          </p:stCondLst>
                                        </p:cTn>
                                        <p:tgtEl>
                                          <p:spTgt spid="10"/>
                                        </p:tgtEl>
                                        <p:attrNameLst>
                                          <p:attrName>style.visibility</p:attrName>
                                        </p:attrNameLst>
                                      </p:cBhvr>
                                      <p:to>
                                        <p:strVal val="hidden"/>
                                      </p:to>
                                    </p:set>
                                  </p:childTnLst>
                                </p:cTn>
                              </p:par>
                              <p:par>
                                <p:cTn id="58" presetID="9" presetClass="exit" presetSubtype="0" fill="hold" grpId="1" nodeType="withEffect">
                                  <p:stCondLst>
                                    <p:cond delay="0"/>
                                  </p:stCondLst>
                                  <p:childTnLst>
                                    <p:animEffect transition="out" filter="dissolv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par>
                                <p:cTn id="61" presetID="9" presetClass="exit" presetSubtype="0" fill="hold" grpId="1" nodeType="withEffect">
                                  <p:stCondLst>
                                    <p:cond delay="0"/>
                                  </p:stCondLst>
                                  <p:childTnLst>
                                    <p:animEffect transition="out" filter="dissolve">
                                      <p:cBhvr>
                                        <p:cTn id="62" dur="2000"/>
                                        <p:tgtEl>
                                          <p:spTgt spid="9"/>
                                        </p:tgtEl>
                                      </p:cBhvr>
                                    </p:animEffect>
                                    <p:set>
                                      <p:cBhvr>
                                        <p:cTn id="63"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8" grpId="0" animBg="1"/>
      <p:bldP spid="8" grpId="1" animBg="1"/>
      <p:bldP spid="9" grpId="0" animBg="1"/>
      <p:bldP spid="9" grpId="1" animBg="1"/>
      <p:bldP spid="10" grpId="0" animBg="1"/>
      <p:bldP spid="10" grpId="1"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899592" y="1340768"/>
            <a:ext cx="3672408" cy="523528"/>
          </a:xfrm>
        </p:spPr>
        <p:txBody>
          <a:bodyPr>
            <a:noAutofit/>
          </a:bodyPr>
          <a:lstStyle/>
          <a:p>
            <a:pPr algn="ctr"/>
            <a:r>
              <a:rPr lang="he-IL" sz="1800" b="1" dirty="0" smtClean="0">
                <a:latin typeface="Tahoma" pitchFamily="34" charset="0"/>
                <a:ea typeface="Tahoma" pitchFamily="34" charset="0"/>
                <a:cs typeface="Tahoma" pitchFamily="34" charset="0"/>
              </a:rPr>
              <a:t>מחלקת </a:t>
            </a:r>
            <a:r>
              <a:rPr lang="he-IL" sz="1800" b="1" dirty="0" err="1" smtClean="0">
                <a:latin typeface="Tahoma" pitchFamily="34" charset="0"/>
                <a:ea typeface="Tahoma" pitchFamily="34" charset="0"/>
                <a:cs typeface="Tahoma" pitchFamily="34" charset="0"/>
              </a:rPr>
              <a:t>הל"ה</a:t>
            </a:r>
            <a:r>
              <a:rPr lang="he-IL" sz="1800" b="1" dirty="0" smtClean="0">
                <a:latin typeface="Tahoma" pitchFamily="34" charset="0"/>
                <a:ea typeface="Tahoma" pitchFamily="34" charset="0"/>
                <a:cs typeface="Tahoma" pitchFamily="34" charset="0"/>
              </a:rPr>
              <a:t> ה' שבט -  16.1</a:t>
            </a:r>
            <a:endParaRPr lang="he-IL" sz="1800" b="1" dirty="0">
              <a:latin typeface="Tahoma" pitchFamily="34" charset="0"/>
              <a:ea typeface="Tahoma" pitchFamily="34" charset="0"/>
              <a:cs typeface="Tahoma" pitchFamily="34" charset="0"/>
            </a:endParaRPr>
          </a:p>
        </p:txBody>
      </p:sp>
      <p:pic>
        <p:nvPicPr>
          <p:cNvPr id="24578" name="Picture 2" descr="C:\Users\User\Pictures\לוויית הלה.jpg"/>
          <p:cNvPicPr>
            <a:picLocks noGrp="1" noChangeAspect="1" noChangeArrowheads="1"/>
          </p:cNvPicPr>
          <p:nvPr>
            <p:ph idx="1"/>
          </p:nvPr>
        </p:nvPicPr>
        <p:blipFill>
          <a:blip r:embed="rId2" cstate="print"/>
          <a:srcRect/>
          <a:stretch>
            <a:fillRect/>
          </a:stretch>
        </p:blipFill>
        <p:spPr bwMode="auto">
          <a:xfrm>
            <a:off x="323528" y="2431430"/>
            <a:ext cx="4971545" cy="3733874"/>
          </a:xfrm>
          <a:prstGeom prst="rect">
            <a:avLst/>
          </a:prstGeom>
          <a:noFill/>
        </p:spPr>
      </p:pic>
      <p:pic>
        <p:nvPicPr>
          <p:cNvPr id="4" name="Picture 6"/>
          <p:cNvPicPr>
            <a:picLocks noChangeAspect="1" noChangeArrowheads="1"/>
          </p:cNvPicPr>
          <p:nvPr/>
        </p:nvPicPr>
        <p:blipFill>
          <a:blip r:embed="rId3" cstate="print"/>
          <a:stretch>
            <a:fillRect/>
          </a:stretch>
        </p:blipFill>
        <p:spPr>
          <a:xfrm>
            <a:off x="5439463" y="1595933"/>
            <a:ext cx="3597033" cy="5073427"/>
          </a:xfrm>
          <a:prstGeom prst="rect">
            <a:avLst/>
          </a:prstGeom>
        </p:spPr>
      </p:pic>
      <p:sp>
        <p:nvSpPr>
          <p:cNvPr id="5" name="Rectangle 4"/>
          <p:cNvSpPr txBox="1">
            <a:spLocks noChangeArrowheads="1"/>
          </p:cNvSpPr>
          <p:nvPr/>
        </p:nvSpPr>
        <p:spPr>
          <a:xfrm>
            <a:off x="0" y="274638"/>
            <a:ext cx="9144000" cy="490066"/>
          </a:xfrm>
          <a:prstGeom prst="rect">
            <a:avLst/>
          </a:prstGeom>
        </p:spPr>
        <p:txBody>
          <a:bodyPr vert="horz" anchor="ctr">
            <a:noAutofit/>
          </a:bodyPr>
          <a:lstStyle/>
          <a:p>
            <a:pPr marL="342900" marR="0" lvl="0" indent="-342900" algn="r" defTabSz="914400" rtl="1" eaLnBrk="1" fontAlgn="auto" latinLnBrk="0" hangingPunct="1">
              <a:lnSpc>
                <a:spcPct val="150000"/>
              </a:lnSpc>
              <a:spcBef>
                <a:spcPct val="20000"/>
              </a:spcBef>
              <a:spcAft>
                <a:spcPts val="0"/>
              </a:spcAft>
              <a:buClrTx/>
              <a:buSzTx/>
              <a:buFontTx/>
              <a:buNone/>
              <a:tabLst/>
              <a:defRPr/>
            </a:pPr>
            <a:r>
              <a:rPr kumimoji="0" lang="he-IL"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rPr>
              <a:t>גוש עציון</a:t>
            </a:r>
            <a:endParaRPr kumimoji="0" lang="en-US" sz="28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Tahoma" pitchFamily="34" charset="0"/>
              <a:ea typeface="Tahoma" pitchFamily="34" charset="0"/>
              <a:cs typeface="Tahoma" pitchFamily="34" charset="0"/>
            </a:endParaRPr>
          </a:p>
        </p:txBody>
      </p:sp>
      <p:sp>
        <p:nvSpPr>
          <p:cNvPr id="6" name="AutoShape 215"/>
          <p:cNvSpPr>
            <a:spLocks noChangeArrowheads="1"/>
          </p:cNvSpPr>
          <p:nvPr/>
        </p:nvSpPr>
        <p:spPr bwMode="auto">
          <a:xfrm>
            <a:off x="5652120" y="2492896"/>
            <a:ext cx="576064" cy="504056"/>
          </a:xfrm>
          <a:prstGeom prst="irregularSeal1">
            <a:avLst/>
          </a:prstGeom>
          <a:solidFill>
            <a:srgbClr val="F5D033"/>
          </a:solidFill>
          <a:ln w="12700" algn="ctr">
            <a:solidFill>
              <a:srgbClr val="F7563B"/>
            </a:solidFill>
            <a:miter lim="800000"/>
            <a:headEnd/>
            <a:tailEnd/>
          </a:ln>
        </p:spPr>
        <p:txBody>
          <a:bodyPr wrap="none" anchor="ctr"/>
          <a:lstStyle/>
          <a:p>
            <a:endParaRPr lang="he-IL"/>
          </a:p>
        </p:txBody>
      </p:sp>
      <p:sp>
        <p:nvSpPr>
          <p:cNvPr id="8" name="צורה חופשית 7"/>
          <p:cNvSpPr/>
          <p:nvPr/>
        </p:nvSpPr>
        <p:spPr>
          <a:xfrm>
            <a:off x="4499993" y="764704"/>
            <a:ext cx="1224136" cy="1944216"/>
          </a:xfrm>
          <a:custGeom>
            <a:avLst/>
            <a:gdLst>
              <a:gd name="connsiteX0" fmla="*/ 47297 w 1555531"/>
              <a:gd name="connsiteY0" fmla="*/ 0 h 1487213"/>
              <a:gd name="connsiteX1" fmla="*/ 63062 w 1555531"/>
              <a:gd name="connsiteY1" fmla="*/ 945931 h 1487213"/>
              <a:gd name="connsiteX2" fmla="*/ 425669 w 1555531"/>
              <a:gd name="connsiteY2" fmla="*/ 1245476 h 1487213"/>
              <a:gd name="connsiteX3" fmla="*/ 1387366 w 1555531"/>
              <a:gd name="connsiteY3" fmla="*/ 1450427 h 1487213"/>
              <a:gd name="connsiteX4" fmla="*/ 1434662 w 1555531"/>
              <a:gd name="connsiteY4" fmla="*/ 1466193 h 1487213"/>
              <a:gd name="connsiteX5" fmla="*/ 1418897 w 1555531"/>
              <a:gd name="connsiteY5" fmla="*/ 1481958 h 1487213"/>
              <a:gd name="connsiteX6" fmla="*/ 1481959 w 1555531"/>
              <a:gd name="connsiteY6" fmla="*/ 1450427 h 1487213"/>
              <a:gd name="connsiteX7" fmla="*/ 1481959 w 1555531"/>
              <a:gd name="connsiteY7" fmla="*/ 1450427 h 148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531" h="1487213">
                <a:moveTo>
                  <a:pt x="47297" y="0"/>
                </a:moveTo>
                <a:cubicBezTo>
                  <a:pt x="23648" y="369176"/>
                  <a:pt x="0" y="738352"/>
                  <a:pt x="63062" y="945931"/>
                </a:cubicBezTo>
                <a:cubicBezTo>
                  <a:pt x="126124" y="1153510"/>
                  <a:pt x="204952" y="1161393"/>
                  <a:pt x="425669" y="1245476"/>
                </a:cubicBezTo>
                <a:cubicBezTo>
                  <a:pt x="646386" y="1329559"/>
                  <a:pt x="1219201" y="1413641"/>
                  <a:pt x="1387366" y="1450427"/>
                </a:cubicBezTo>
                <a:cubicBezTo>
                  <a:pt x="1555531" y="1487213"/>
                  <a:pt x="1429407" y="1460938"/>
                  <a:pt x="1434662" y="1466193"/>
                </a:cubicBezTo>
                <a:cubicBezTo>
                  <a:pt x="1439917" y="1471448"/>
                  <a:pt x="1411014" y="1484586"/>
                  <a:pt x="1418897" y="1481958"/>
                </a:cubicBezTo>
                <a:cubicBezTo>
                  <a:pt x="1426780" y="1479330"/>
                  <a:pt x="1481959" y="1450427"/>
                  <a:pt x="1481959" y="1450427"/>
                </a:cubicBezTo>
                <a:lnTo>
                  <a:pt x="1481959" y="1450427"/>
                </a:lnTo>
              </a:path>
            </a:pathLst>
          </a:custGeom>
          <a:ln w="57150">
            <a:solidFill>
              <a:srgbClr val="0070C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2000"/>
                                        <p:tgtEl>
                                          <p:spTgt spid="2"/>
                                        </p:tgtEl>
                                      </p:cBhvr>
                                    </p:animEffect>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2000"/>
                                        <p:tgtEl>
                                          <p:spTgt spid="8"/>
                                        </p:tgtEl>
                                      </p:cBhvr>
                                    </p:animEffect>
                                  </p:childTnLst>
                                </p:cTn>
                              </p:par>
                            </p:childTnLst>
                          </p:cTn>
                        </p:par>
                        <p:par>
                          <p:cTn id="17" fill="hold">
                            <p:stCondLst>
                              <p:cond delay="4000"/>
                            </p:stCondLst>
                            <p:childTnLst>
                              <p:par>
                                <p:cTn id="18" presetID="26" presetClass="entr" presetSubtype="0" fill="hold" grpId="1"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80">
                                          <p:stCondLst>
                                            <p:cond delay="0"/>
                                          </p:stCondLst>
                                        </p:cTn>
                                        <p:tgtEl>
                                          <p:spTgt spid="6"/>
                                        </p:tgtEl>
                                      </p:cBhvr>
                                    </p:animEffect>
                                    <p:anim calcmode="lin" valueType="num">
                                      <p:cBhvr>
                                        <p:cTn id="2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6" dur="26">
                                          <p:stCondLst>
                                            <p:cond delay="650"/>
                                          </p:stCondLst>
                                        </p:cTn>
                                        <p:tgtEl>
                                          <p:spTgt spid="6"/>
                                        </p:tgtEl>
                                      </p:cBhvr>
                                      <p:to x="100000" y="60000"/>
                                    </p:animScale>
                                    <p:animScale>
                                      <p:cBhvr>
                                        <p:cTn id="27" dur="166" decel="50000">
                                          <p:stCondLst>
                                            <p:cond delay="676"/>
                                          </p:stCondLst>
                                        </p:cTn>
                                        <p:tgtEl>
                                          <p:spTgt spid="6"/>
                                        </p:tgtEl>
                                      </p:cBhvr>
                                      <p:to x="100000" y="100000"/>
                                    </p:animScale>
                                    <p:animScale>
                                      <p:cBhvr>
                                        <p:cTn id="28" dur="26">
                                          <p:stCondLst>
                                            <p:cond delay="1312"/>
                                          </p:stCondLst>
                                        </p:cTn>
                                        <p:tgtEl>
                                          <p:spTgt spid="6"/>
                                        </p:tgtEl>
                                      </p:cBhvr>
                                      <p:to x="100000" y="80000"/>
                                    </p:animScale>
                                    <p:animScale>
                                      <p:cBhvr>
                                        <p:cTn id="29" dur="166" decel="50000">
                                          <p:stCondLst>
                                            <p:cond delay="1338"/>
                                          </p:stCondLst>
                                        </p:cTn>
                                        <p:tgtEl>
                                          <p:spTgt spid="6"/>
                                        </p:tgtEl>
                                      </p:cBhvr>
                                      <p:to x="100000" y="100000"/>
                                    </p:animScale>
                                    <p:animScale>
                                      <p:cBhvr>
                                        <p:cTn id="30" dur="26">
                                          <p:stCondLst>
                                            <p:cond delay="1642"/>
                                          </p:stCondLst>
                                        </p:cTn>
                                        <p:tgtEl>
                                          <p:spTgt spid="6"/>
                                        </p:tgtEl>
                                      </p:cBhvr>
                                      <p:to x="100000" y="90000"/>
                                    </p:animScale>
                                    <p:animScale>
                                      <p:cBhvr>
                                        <p:cTn id="31" dur="166" decel="50000">
                                          <p:stCondLst>
                                            <p:cond delay="1668"/>
                                          </p:stCondLst>
                                        </p:cTn>
                                        <p:tgtEl>
                                          <p:spTgt spid="6"/>
                                        </p:tgtEl>
                                      </p:cBhvr>
                                      <p:to x="100000" y="100000"/>
                                    </p:animScale>
                                    <p:animScale>
                                      <p:cBhvr>
                                        <p:cTn id="32" dur="26">
                                          <p:stCondLst>
                                            <p:cond delay="1808"/>
                                          </p:stCondLst>
                                        </p:cTn>
                                        <p:tgtEl>
                                          <p:spTgt spid="6"/>
                                        </p:tgtEl>
                                      </p:cBhvr>
                                      <p:to x="100000" y="95000"/>
                                    </p:animScale>
                                    <p:animScale>
                                      <p:cBhvr>
                                        <p:cTn id="33" dur="166" decel="50000">
                                          <p:stCondLst>
                                            <p:cond delay="1834"/>
                                          </p:stCondLst>
                                        </p:cTn>
                                        <p:tgtEl>
                                          <p:spTgt spid="6"/>
                                        </p:tgtEl>
                                      </p:cBhvr>
                                      <p:to x="100000" y="100000"/>
                                    </p:animScale>
                                  </p:childTnLst>
                                </p:cTn>
                              </p:par>
                            </p:childTnLst>
                          </p:cTn>
                        </p:par>
                        <p:par>
                          <p:cTn id="34" fill="hold">
                            <p:stCondLst>
                              <p:cond delay="6000"/>
                            </p:stCondLst>
                            <p:childTnLst>
                              <p:par>
                                <p:cTn id="35" presetID="23" presetClass="exit" presetSubtype="16" fill="hold" grpId="0" nodeType="afterEffect">
                                  <p:stCondLst>
                                    <p:cond delay="0"/>
                                  </p:stCondLst>
                                  <p:childTnLst>
                                    <p:anim calcmode="lin" valueType="num">
                                      <p:cBhvr>
                                        <p:cTn id="36" dur="1000"/>
                                        <p:tgtEl>
                                          <p:spTgt spid="6"/>
                                        </p:tgtEl>
                                        <p:attrNameLst>
                                          <p:attrName>ppt_w</p:attrName>
                                        </p:attrNameLst>
                                      </p:cBhvr>
                                      <p:tavLst>
                                        <p:tav tm="0">
                                          <p:val>
                                            <p:strVal val="ppt_w"/>
                                          </p:val>
                                        </p:tav>
                                        <p:tav tm="100000">
                                          <p:val>
                                            <p:strVal val="4*ppt_w"/>
                                          </p:val>
                                        </p:tav>
                                      </p:tavLst>
                                    </p:anim>
                                    <p:anim calcmode="lin" valueType="num">
                                      <p:cBhvr>
                                        <p:cTn id="37" dur="1000"/>
                                        <p:tgtEl>
                                          <p:spTgt spid="6"/>
                                        </p:tgtEl>
                                        <p:attrNameLst>
                                          <p:attrName>ppt_h</p:attrName>
                                        </p:attrNameLst>
                                      </p:cBhvr>
                                      <p:tavLst>
                                        <p:tav tm="0">
                                          <p:val>
                                            <p:strVal val="ppt_h"/>
                                          </p:val>
                                        </p:tav>
                                        <p:tav tm="100000">
                                          <p:val>
                                            <p:strVal val="4*ppt_h"/>
                                          </p:val>
                                        </p:tav>
                                      </p:tavLst>
                                    </p:anim>
                                    <p:set>
                                      <p:cBhvr>
                                        <p:cTn id="38" dur="1" fill="hold">
                                          <p:stCondLst>
                                            <p:cond delay="999"/>
                                          </p:stCondLst>
                                        </p:cTn>
                                        <p:tgtEl>
                                          <p:spTgt spid="6"/>
                                        </p:tgtEl>
                                        <p:attrNameLst>
                                          <p:attrName>style.visibility</p:attrName>
                                        </p:attrNameLst>
                                      </p:cBhvr>
                                      <p:to>
                                        <p:strVal val="hidden"/>
                                      </p:to>
                                    </p:set>
                                  </p:childTnLst>
                                </p:cTn>
                              </p:par>
                            </p:childTnLst>
                          </p:cTn>
                        </p:par>
                        <p:par>
                          <p:cTn id="39" fill="hold">
                            <p:stCondLst>
                              <p:cond delay="7000"/>
                            </p:stCondLst>
                            <p:childTnLst>
                              <p:par>
                                <p:cTn id="40" presetID="9" presetClass="exit" presetSubtype="0" fill="hold" grpId="1" nodeType="afterEffect">
                                  <p:stCondLst>
                                    <p:cond delay="0"/>
                                  </p:stCondLst>
                                  <p:childTnLst>
                                    <p:animEffect transition="out" filter="dissolv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4578"/>
                                        </p:tgtEl>
                                        <p:attrNameLst>
                                          <p:attrName>style.visibility</p:attrName>
                                        </p:attrNameLst>
                                      </p:cBhvr>
                                      <p:to>
                                        <p:strVal val="visible"/>
                                      </p:to>
                                    </p:set>
                                    <p:animEffect transition="in" filter="wipe(up)">
                                      <p:cBhvr>
                                        <p:cTn id="47"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6" grpId="1" animBg="1"/>
      <p:bldP spid="8" grpId="0" animBg="1"/>
      <p:bldP spid="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לבן 4"/>
          <p:cNvSpPr/>
          <p:nvPr/>
        </p:nvSpPr>
        <p:spPr>
          <a:xfrm>
            <a:off x="5868144" y="1484784"/>
            <a:ext cx="2808312" cy="866904"/>
          </a:xfrm>
          <a:prstGeom prst="rect">
            <a:avLst/>
          </a:prstGeom>
        </p:spPr>
        <p:txBody>
          <a:bodyPr wrap="square">
            <a:spAutoFit/>
          </a:bodyPr>
          <a:lstStyle/>
          <a:p>
            <a:pPr>
              <a:lnSpc>
                <a:spcPct val="150000"/>
              </a:lnSpc>
            </a:pPr>
            <a:r>
              <a:rPr lang="he-IL" b="1" dirty="0" smtClean="0">
                <a:latin typeface="Tahoma" pitchFamily="34" charset="0"/>
                <a:ea typeface="Tahoma" pitchFamily="34" charset="0"/>
                <a:cs typeface="Tahoma" pitchFamily="34" charset="0"/>
              </a:rPr>
              <a:t>פינוי הילדים והאמהות</a:t>
            </a:r>
          </a:p>
          <a:p>
            <a:pPr>
              <a:lnSpc>
                <a:spcPct val="150000"/>
              </a:lnSpc>
            </a:pPr>
            <a:r>
              <a:rPr lang="he-IL" b="1" dirty="0" smtClean="0">
                <a:latin typeface="Tahoma" pitchFamily="34" charset="0"/>
                <a:ea typeface="Tahoma" pitchFamily="34" charset="0"/>
                <a:cs typeface="Tahoma" pitchFamily="34" charset="0"/>
              </a:rPr>
              <a:t>טיפול בפליטים</a:t>
            </a:r>
          </a:p>
        </p:txBody>
      </p:sp>
      <p:sp>
        <p:nvSpPr>
          <p:cNvPr id="6" name="Rectangle 4"/>
          <p:cNvSpPr>
            <a:spLocks noGrp="1" noChangeArrowheads="1"/>
          </p:cNvSpPr>
          <p:nvPr>
            <p:ph type="title"/>
          </p:nvPr>
        </p:nvSpPr>
        <p:spPr>
          <a:xfrm>
            <a:off x="457200" y="274638"/>
            <a:ext cx="8229600" cy="706090"/>
          </a:xfrm>
        </p:spPr>
        <p:txBody>
          <a:bodyPr>
            <a:noAutofit/>
          </a:bodyPr>
          <a:lstStyle/>
          <a:p>
            <a:pPr marL="342900" indent="-342900" algn="r">
              <a:lnSpc>
                <a:spcPct val="150000"/>
              </a:lnSpc>
              <a:spcBef>
                <a:spcPct val="20000"/>
              </a:spcBef>
            </a:pPr>
            <a:r>
              <a:rPr lang="he-IL" sz="2800" b="1" dirty="0" smtClean="0">
                <a:latin typeface="Tahoma" pitchFamily="34" charset="0"/>
                <a:ea typeface="Tahoma" pitchFamily="34" charset="0"/>
                <a:cs typeface="Tahoma" pitchFamily="34" charset="0"/>
              </a:rPr>
              <a:t>גוש עציון</a:t>
            </a:r>
            <a:endParaRPr lang="en-US" sz="2800" b="1" dirty="0" smtClean="0">
              <a:latin typeface="Tahoma" pitchFamily="34" charset="0"/>
              <a:ea typeface="Tahoma" pitchFamily="34" charset="0"/>
              <a:cs typeface="Tahoma" pitchFamily="34" charset="0"/>
            </a:endParaRPr>
          </a:p>
        </p:txBody>
      </p:sp>
      <p:pic>
        <p:nvPicPr>
          <p:cNvPr id="25604" name="Picture 4" descr="https://upload.wikimedia.org/wikipedia/commons/thumb/5/5f/Ratisbonne_convent1949.jpg/1024px-Ratisbonne_convent1949.jpg"/>
          <p:cNvPicPr>
            <a:picLocks noChangeAspect="1" noChangeArrowheads="1"/>
          </p:cNvPicPr>
          <p:nvPr/>
        </p:nvPicPr>
        <p:blipFill>
          <a:blip r:embed="rId2" cstate="print"/>
          <a:srcRect r="2985"/>
          <a:stretch>
            <a:fillRect/>
          </a:stretch>
        </p:blipFill>
        <p:spPr bwMode="auto">
          <a:xfrm>
            <a:off x="4355976" y="3356992"/>
            <a:ext cx="4680520" cy="3217928"/>
          </a:xfrm>
          <a:prstGeom prst="rect">
            <a:avLst/>
          </a:prstGeom>
          <a:noFill/>
        </p:spPr>
      </p:pic>
      <p:sp>
        <p:nvSpPr>
          <p:cNvPr id="8" name="מלבן 7"/>
          <p:cNvSpPr/>
          <p:nvPr/>
        </p:nvSpPr>
        <p:spPr>
          <a:xfrm>
            <a:off x="0" y="4869160"/>
            <a:ext cx="4211960" cy="1338828"/>
          </a:xfrm>
          <a:prstGeom prst="rect">
            <a:avLst/>
          </a:prstGeom>
        </p:spPr>
        <p:txBody>
          <a:bodyPr wrap="square">
            <a:spAutoFit/>
          </a:bodyPr>
          <a:lstStyle/>
          <a:p>
            <a:pPr>
              <a:lnSpc>
                <a:spcPct val="150000"/>
              </a:lnSpc>
              <a:buFont typeface="Arial" pitchFamily="34" charset="0"/>
              <a:buChar char="•"/>
            </a:pPr>
            <a:r>
              <a:rPr lang="he-IL" b="1" dirty="0" smtClean="0">
                <a:latin typeface="Tahoma" pitchFamily="34" charset="0"/>
                <a:ea typeface="Tahoma" pitchFamily="34" charset="0"/>
                <a:cs typeface="Tahoma" pitchFamily="34" charset="0"/>
              </a:rPr>
              <a:t>הדילמה: קיבוץ או משלט</a:t>
            </a:r>
          </a:p>
          <a:p>
            <a:pPr>
              <a:lnSpc>
                <a:spcPct val="150000"/>
              </a:lnSpc>
              <a:buFont typeface="Arial" pitchFamily="34" charset="0"/>
              <a:buChar char="•"/>
            </a:pPr>
            <a:r>
              <a:rPr lang="he-IL" b="1" dirty="0" smtClean="0">
                <a:latin typeface="Tahoma" pitchFamily="34" charset="0"/>
                <a:ea typeface="Tahoma" pitchFamily="34" charset="0"/>
                <a:cs typeface="Tahoma" pitchFamily="34" charset="0"/>
              </a:rPr>
              <a:t>האם לפנות גם את האבות</a:t>
            </a:r>
          </a:p>
          <a:p>
            <a:pPr>
              <a:lnSpc>
                <a:spcPct val="150000"/>
              </a:lnSpc>
              <a:buFont typeface="Arial" pitchFamily="34" charset="0"/>
              <a:buChar char="•"/>
            </a:pPr>
            <a:r>
              <a:rPr lang="he-IL" b="1" dirty="0" smtClean="0">
                <a:latin typeface="Tahoma" pitchFamily="34" charset="0"/>
                <a:ea typeface="Tahoma" pitchFamily="34" charset="0"/>
                <a:cs typeface="Tahoma" pitchFamily="34" charset="0"/>
              </a:rPr>
              <a:t>האם להכין מקום להמשך הקיבוץ...</a:t>
            </a:r>
          </a:p>
        </p:txBody>
      </p:sp>
      <p:pic>
        <p:nvPicPr>
          <p:cNvPr id="10" name="Picture 2" descr="D:\נחום ברוכי\קיבוצים\כפר עציון\משוריין פינוי הילדים מכעצ.jpg"/>
          <p:cNvPicPr>
            <a:picLocks noGrp="1" noChangeAspect="1" noChangeArrowheads="1"/>
          </p:cNvPicPr>
          <p:nvPr>
            <p:ph idx="1"/>
          </p:nvPr>
        </p:nvPicPr>
        <p:blipFill>
          <a:blip r:embed="rId3" cstate="print"/>
          <a:srcRect/>
          <a:stretch>
            <a:fillRect/>
          </a:stretch>
        </p:blipFill>
        <p:spPr bwMode="auto">
          <a:xfrm>
            <a:off x="0" y="548680"/>
            <a:ext cx="5888549" cy="39604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5604"/>
                                        </p:tgtEl>
                                        <p:attrNameLst>
                                          <p:attrName>style.visibility</p:attrName>
                                        </p:attrNameLst>
                                      </p:cBhvr>
                                      <p:to>
                                        <p:strVal val="visible"/>
                                      </p:to>
                                    </p:set>
                                    <p:animEffect transition="in" filter="wipe(up)">
                                      <p:cBhvr>
                                        <p:cTn id="16" dur="2000"/>
                                        <p:tgtEl>
                                          <p:spTgt spid="2560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טרק">
  <a:themeElements>
    <a:clrScheme name="טרק">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טרק">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טרק">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1889</TotalTime>
  <Words>1718</Words>
  <Application>Microsoft Office PowerPoint</Application>
  <PresentationFormat>‫הצגה על המסך (4:3)</PresentationFormat>
  <Paragraphs>385</Paragraphs>
  <Slides>42</Slides>
  <Notes>4</Notes>
  <HiddenSlides>0</HiddenSlides>
  <MMClips>0</MMClips>
  <ScaleCrop>false</ScaleCrop>
  <HeadingPairs>
    <vt:vector size="4" baseType="variant">
      <vt:variant>
        <vt:lpstr>ערכת נושא</vt:lpstr>
      </vt:variant>
      <vt:variant>
        <vt:i4>1</vt:i4>
      </vt:variant>
      <vt:variant>
        <vt:lpstr>כותרות שקופיות</vt:lpstr>
      </vt:variant>
      <vt:variant>
        <vt:i4>42</vt:i4>
      </vt:variant>
    </vt:vector>
  </HeadingPairs>
  <TitlesOfParts>
    <vt:vector size="43" baseType="lpstr">
      <vt:lpstr>טרק</vt:lpstr>
      <vt:lpstr>שקופית 1</vt:lpstr>
      <vt:lpstr>שקופית 2</vt:lpstr>
      <vt:lpstr>שקופית 3</vt:lpstr>
      <vt:lpstr>גוש בית שאן </vt:lpstr>
      <vt:lpstr>שקופית 5</vt:lpstr>
      <vt:lpstr>שקופית 6</vt:lpstr>
      <vt:lpstr>גוש עציון</vt:lpstr>
      <vt:lpstr>מחלקת הל"ה ה' שבט -  16.1</vt:lpstr>
      <vt:lpstr>גוש עציון</vt:lpstr>
      <vt:lpstr>גוש עציון</vt:lpstr>
      <vt:lpstr>שקופית 11</vt:lpstr>
      <vt:lpstr>שקופית 12</vt:lpstr>
      <vt:lpstr>שקופית 13</vt:lpstr>
      <vt:lpstr>שקופית 14</vt:lpstr>
      <vt:lpstr>שקופית 15</vt:lpstr>
      <vt:lpstr>שקופית 16</vt:lpstr>
      <vt:lpstr>שקופית 17</vt:lpstr>
      <vt:lpstr>שקופית 18</vt:lpstr>
      <vt:lpstr>שקופית 19</vt:lpstr>
      <vt:lpstr>שקופית 20</vt:lpstr>
      <vt:lpstr>שקופית 21</vt:lpstr>
      <vt:lpstr>שקופית 22</vt:lpstr>
      <vt:lpstr>שקופית 23</vt:lpstr>
      <vt:lpstr>שקופית 24</vt:lpstr>
      <vt:lpstr>שקופית 25</vt:lpstr>
      <vt:lpstr>שקופית 26</vt:lpstr>
      <vt:lpstr>שקופית 27</vt:lpstr>
      <vt:lpstr>שקופית 28</vt:lpstr>
      <vt:lpstr>שקופית 29</vt:lpstr>
      <vt:lpstr>שקופית 30</vt:lpstr>
      <vt:lpstr>שקופית 31</vt:lpstr>
      <vt:lpstr>שקופית 32</vt:lpstr>
      <vt:lpstr>שקופית 33</vt:lpstr>
      <vt:lpstr>שקופית 34</vt:lpstr>
      <vt:lpstr>שקופית 35</vt:lpstr>
      <vt:lpstr> התנועה והקבוצות בתקופת המעבר</vt:lpstr>
      <vt:lpstr>שקופית 37</vt:lpstr>
      <vt:lpstr>שקופית 38</vt:lpstr>
      <vt:lpstr>תנועת האוכלוסיה</vt:lpstr>
      <vt:lpstr>רק בשנת תשכ"ו הצליחה התנועה להוציא לפועל התיישבות חדשה</vt:lpstr>
      <vt:lpstr>היציאה מהמשבר</vt:lpstr>
      <vt:lpstr>שקופית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שקופית 1</dc:title>
  <dc:creator>User</dc:creator>
  <cp:lastModifiedBy>User</cp:lastModifiedBy>
  <cp:revision>115</cp:revision>
  <dcterms:created xsi:type="dcterms:W3CDTF">2020-04-19T09:10:40Z</dcterms:created>
  <dcterms:modified xsi:type="dcterms:W3CDTF">2020-04-28T06:46:32Z</dcterms:modified>
</cp:coreProperties>
</file>